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Anton"/>
      <p:regular r:id="rId53"/>
    </p:embeddedFont>
    <p:embeddedFont>
      <p:font typeface="Lato"/>
      <p:regular r:id="rId54"/>
      <p:bold r:id="rId55"/>
      <p:italic r:id="rId56"/>
      <p:boldItalic r:id="rId57"/>
    </p:embeddedFont>
    <p:embeddedFont>
      <p:font typeface="Helvetica Neue"/>
      <p:regular r:id="rId58"/>
      <p:bold r:id="rId59"/>
      <p:italic r:id="rId60"/>
      <p:boldItalic r:id="rId61"/>
    </p:embeddedFont>
    <p:embeddedFont>
      <p:font typeface="Helvetica Neue Ligh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386BC6-D09F-4A93-BC3E-FC46BBDCF631}">
  <a:tblStyle styleId="{70386BC6-D09F-4A93-BC3E-FC46BBDCF6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Light-regular.fntdata"/><Relationship Id="rId61" Type="http://schemas.openxmlformats.org/officeDocument/2006/relationships/font" Target="fonts/HelveticaNeue-boldItalic.fntdata"/><Relationship Id="rId20" Type="http://schemas.openxmlformats.org/officeDocument/2006/relationships/slide" Target="slides/slide14.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HelveticaNeueLight-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Anton-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a0e36688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a0e36688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a0e36688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a0e36688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a0e36688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a0e36688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a0e36688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a0e36688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a0e36688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a0e36688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a0e36688e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da0e36688e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a0e36688e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a0e36688e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a0e36688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a0e36688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a0e36688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a0e36688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a0e36688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a0e36688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a0e36688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a0e36688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a0e36688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a0e36688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a0e36688e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a0e36688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a0e36688e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a0e36688e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a0e36688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a0e36688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a0e36688e_0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da0e36688e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a0e36688e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a0e36688e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8a1e4ef4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8a1e4ef4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7a7897d01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7a7897d01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a0e36688e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a0e36688e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f27a6452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f27a6452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a0e36688e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a0e36688e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a0e36688e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a0e36688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a0e36688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a0e36688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a0e36688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a0e36688e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a0e36688e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da0e36688e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673fe1302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673fe1302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a0e36688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da0e36688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a0e36688e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a0e36688e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da0e36688e_0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da0e36688e_0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a0e36688e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da0e36688e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5ea08646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5ea08646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a0e36688e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a0e36688e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a0e36688e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a0e36688e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a0e36688e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a0e36688e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81579fa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81579fa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717ac01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717ac01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81579fa7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81579fa7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9a490738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9a490738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a0e3668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a0e3668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a0e36688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a0e36688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a0e36688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a0e36688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a0e36688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a0e36688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a0e36688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a0e36688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nodemailer.com/usage/using-gmail/" TargetMode="External"/><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30.png"/><Relationship Id="rId8"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24.png"/><Relationship Id="rId7" Type="http://schemas.openxmlformats.org/officeDocument/2006/relationships/image" Target="../media/image30.png"/><Relationship Id="rId8"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0.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2.png"/><Relationship Id="rId6" Type="http://schemas.openxmlformats.org/officeDocument/2006/relationships/image" Target="../media/image24.png"/><Relationship Id="rId7" Type="http://schemas.openxmlformats.org/officeDocument/2006/relationships/image" Target="../media/image30.png"/><Relationship Id="rId8"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 Id="rId10" Type="http://schemas.openxmlformats.org/officeDocument/2006/relationships/image" Target="../media/image3.png"/><Relationship Id="rId9"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twilio.com/" TargetMode="External"/><Relationship Id="rId4" Type="http://schemas.openxmlformats.org/officeDocument/2006/relationships/image" Target="../media/image2.png"/><Relationship Id="rId5" Type="http://schemas.openxmlformats.org/officeDocument/2006/relationships/image" Target="../media/image47.png"/><Relationship Id="rId6" Type="http://schemas.openxmlformats.org/officeDocument/2006/relationships/image" Target="../media/image42.png"/><Relationship Id="rId7"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hyperlink" Target="https://www.twilio.com/login" TargetMode="External"/><Relationship Id="rId6" Type="http://schemas.openxmlformats.org/officeDocument/2006/relationships/image" Target="../media/image2.png"/><Relationship Id="rId7" Type="http://schemas.openxmlformats.org/officeDocument/2006/relationships/image" Target="../media/image42.png"/><Relationship Id="rId8"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51.png"/><Relationship Id="rId5" Type="http://schemas.openxmlformats.org/officeDocument/2006/relationships/image" Target="../media/image42.png"/><Relationship Id="rId6"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42.png"/><Relationship Id="rId7"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50.png"/><Relationship Id="rId5" Type="http://schemas.openxmlformats.org/officeDocument/2006/relationships/image" Target="../media/image54.png"/><Relationship Id="rId6" Type="http://schemas.openxmlformats.org/officeDocument/2006/relationships/image" Target="../media/image42.png"/><Relationship Id="rId7"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50.png"/><Relationship Id="rId5" Type="http://schemas.openxmlformats.org/officeDocument/2006/relationships/image" Target="../media/image54.png"/><Relationship Id="rId6" Type="http://schemas.openxmlformats.org/officeDocument/2006/relationships/image" Target="../media/image42.png"/><Relationship Id="rId7"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2.png"/><Relationship Id="rId6" Type="http://schemas.openxmlformats.org/officeDocument/2006/relationships/image" Target="../media/image42.png"/><Relationship Id="rId7"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57.jpg"/><Relationship Id="rId5" Type="http://schemas.openxmlformats.org/officeDocument/2006/relationships/image" Target="../media/image58.jpg"/><Relationship Id="rId6" Type="http://schemas.openxmlformats.org/officeDocument/2006/relationships/image" Target="../media/image42.png"/><Relationship Id="rId7"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hyperlink" Target="https://www.twilio.com/" TargetMode="External"/><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hyperlink" Target="https://nodemailer.com" TargetMode="External"/><Relationship Id="rId6" Type="http://schemas.openxmlformats.org/officeDocument/2006/relationships/hyperlink" Target="https://ethereal.email/" TargetMode="External"/><Relationship Id="rId7" Type="http://schemas.openxmlformats.org/officeDocument/2006/relationships/image" Target="../media/image2.png"/><Relationship Id="rId8"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24.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560700" y="20961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E-Mailing y Messaging</a:t>
            </a:r>
            <a:endParaRPr i="1" sz="3600">
              <a:solidFill>
                <a:srgbClr val="121212"/>
              </a:solidFill>
              <a:latin typeface="Anton"/>
              <a:ea typeface="Anton"/>
              <a:cs typeface="Anton"/>
              <a:sym typeface="Anton"/>
            </a:endParaRPr>
          </a:p>
        </p:txBody>
      </p:sp>
      <p:sp>
        <p:nvSpPr>
          <p:cNvPr id="55" name="Google Shape;55;p13"/>
          <p:cNvSpPr txBox="1"/>
          <p:nvPr/>
        </p:nvSpPr>
        <p:spPr>
          <a:xfrm>
            <a:off x="2022750" y="16203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35. </a:t>
            </a:r>
            <a:r>
              <a:rPr lang="en-GB"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56" name="Google Shape;56;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nvSpPr>
        <p:spPr>
          <a:xfrm>
            <a:off x="329525" y="849075"/>
            <a:ext cx="8292000" cy="96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a:buAutoNum type="arabicPeriod" startAt="5"/>
            </a:pPr>
            <a:r>
              <a:rPr lang="en-GB" sz="1800">
                <a:solidFill>
                  <a:schemeClr val="dk1"/>
                </a:solidFill>
                <a:highlight>
                  <a:schemeClr val="lt1"/>
                </a:highlight>
                <a:latin typeface="Helvetica Neue Light"/>
                <a:ea typeface="Helvetica Neue Light"/>
                <a:cs typeface="Helvetica Neue Light"/>
                <a:sym typeface="Helvetica Neue Light"/>
              </a:rPr>
              <a:t>Podremos ver en el mailbox entonces los mails que enviemos desde nuestra aplicación una vez que comencemos a usarlo.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181" name="Google Shape;181;p2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2" name="Google Shape;182;p22"/>
          <p:cNvPicPr preferRelativeResize="0"/>
          <p:nvPr/>
        </p:nvPicPr>
        <p:blipFill rotWithShape="1">
          <a:blip r:embed="rId4">
            <a:alphaModFix/>
          </a:blip>
          <a:srcRect b="0" l="0" r="0" t="9682"/>
          <a:stretch/>
        </p:blipFill>
        <p:spPr>
          <a:xfrm>
            <a:off x="1892750" y="2101525"/>
            <a:ext cx="5358500" cy="2572300"/>
          </a:xfrm>
          <a:prstGeom prst="rect">
            <a:avLst/>
          </a:prstGeom>
          <a:noFill/>
          <a:ln cap="flat" cmpd="sng" w="19050">
            <a:solidFill>
              <a:schemeClr val="dk2"/>
            </a:solidFill>
            <a:prstDash val="solid"/>
            <a:round/>
            <a:headEnd len="sm" w="sm" type="none"/>
            <a:tailEnd len="sm" w="sm" type="none"/>
          </a:ln>
        </p:spPr>
      </p:pic>
      <p:pic>
        <p:nvPicPr>
          <p:cNvPr id="183" name="Google Shape;183;p22"/>
          <p:cNvPicPr preferRelativeResize="0"/>
          <p:nvPr/>
        </p:nvPicPr>
        <p:blipFill>
          <a:blip r:embed="rId5">
            <a:alphaModFix/>
          </a:blip>
          <a:stretch>
            <a:fillRect/>
          </a:stretch>
        </p:blipFill>
        <p:spPr>
          <a:xfrm>
            <a:off x="169075" y="225986"/>
            <a:ext cx="918301" cy="459150"/>
          </a:xfrm>
          <a:prstGeom prst="rect">
            <a:avLst/>
          </a:prstGeom>
          <a:noFill/>
          <a:ln>
            <a:noFill/>
          </a:ln>
        </p:spPr>
      </p:pic>
      <p:sp>
        <p:nvSpPr>
          <p:cNvPr id="184" name="Google Shape;184;p22"/>
          <p:cNvSpPr txBox="1"/>
          <p:nvPr/>
        </p:nvSpPr>
        <p:spPr>
          <a:xfrm>
            <a:off x="1104300" y="9480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Comenzando con Nodemailer</a:t>
            </a:r>
            <a:endParaRPr i="1" sz="3600">
              <a:latin typeface="Anton"/>
              <a:ea typeface="Anton"/>
              <a:cs typeface="Anton"/>
              <a:sym typeface="Anton"/>
            </a:endParaRPr>
          </a:p>
        </p:txBody>
      </p:sp>
      <p:pic>
        <p:nvPicPr>
          <p:cNvPr id="185" name="Google Shape;185;p22"/>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nvSpPr>
        <p:spPr>
          <a:xfrm>
            <a:off x="329525" y="849075"/>
            <a:ext cx="8292000" cy="96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a:buAutoNum type="arabicPeriod"/>
            </a:pPr>
            <a:r>
              <a:rPr lang="en-GB" sz="1800">
                <a:solidFill>
                  <a:schemeClr val="dk1"/>
                </a:solidFill>
                <a:highlight>
                  <a:schemeClr val="lt1"/>
                </a:highlight>
                <a:latin typeface="Helvetica Neue Light"/>
                <a:ea typeface="Helvetica Neue Light"/>
                <a:cs typeface="Helvetica Neue Light"/>
                <a:sym typeface="Helvetica Neue Light"/>
              </a:rPr>
              <a:t>Instalar el módulo de Nodemailer como dependencia de nuestro proyecto: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191" name="Google Shape;191;p23"/>
          <p:cNvSpPr txBox="1"/>
          <p:nvPr/>
        </p:nvSpPr>
        <p:spPr>
          <a:xfrm>
            <a:off x="930495" y="86175"/>
            <a:ext cx="76341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a:t>
            </a:r>
            <a:endParaRPr i="1" sz="3600">
              <a:latin typeface="Anton"/>
              <a:ea typeface="Anton"/>
              <a:cs typeface="Anton"/>
              <a:sym typeface="Anton"/>
            </a:endParaRPr>
          </a:p>
        </p:txBody>
      </p:sp>
      <p:pic>
        <p:nvPicPr>
          <p:cNvPr id="192" name="Google Shape;192;p2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3" name="Google Shape;193;p23"/>
          <p:cNvPicPr preferRelativeResize="0"/>
          <p:nvPr/>
        </p:nvPicPr>
        <p:blipFill>
          <a:blip r:embed="rId4">
            <a:alphaModFix/>
          </a:blip>
          <a:stretch>
            <a:fillRect/>
          </a:stretch>
        </p:blipFill>
        <p:spPr>
          <a:xfrm>
            <a:off x="3132500" y="1590375"/>
            <a:ext cx="2686050" cy="295275"/>
          </a:xfrm>
          <a:prstGeom prst="rect">
            <a:avLst/>
          </a:prstGeom>
          <a:noFill/>
          <a:ln cap="flat" cmpd="sng" w="9525">
            <a:solidFill>
              <a:schemeClr val="dk2"/>
            </a:solidFill>
            <a:prstDash val="solid"/>
            <a:round/>
            <a:headEnd len="sm" w="sm" type="none"/>
            <a:tailEnd len="sm" w="sm" type="none"/>
          </a:ln>
        </p:spPr>
      </p:pic>
      <p:sp>
        <p:nvSpPr>
          <p:cNvPr id="194" name="Google Shape;194;p23"/>
          <p:cNvSpPr txBox="1"/>
          <p:nvPr/>
        </p:nvSpPr>
        <p:spPr>
          <a:xfrm>
            <a:off x="329525" y="1915875"/>
            <a:ext cx="8292000" cy="281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0"/>
              </a:spcAft>
              <a:buClr>
                <a:srgbClr val="3CEFAB"/>
              </a:buClr>
              <a:buSzPts val="1800"/>
              <a:buFont typeface="Helvetica Neue"/>
              <a:buAutoNum type="arabicPeriod" startAt="2"/>
            </a:pPr>
            <a:r>
              <a:rPr lang="en-GB" sz="1800">
                <a:solidFill>
                  <a:schemeClr val="dk1"/>
                </a:solidFill>
                <a:highlight>
                  <a:schemeClr val="lt1"/>
                </a:highlight>
                <a:latin typeface="Helvetica Neue Light"/>
                <a:ea typeface="Helvetica Neue Light"/>
                <a:cs typeface="Helvetica Neue Light"/>
                <a:sym typeface="Helvetica Neue Light"/>
              </a:rPr>
              <a:t>Luego, configuramos los mails en el archivo index.js de nuestro proyecto con el código que vemos a continuación.</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0"/>
              </a:spcAft>
              <a:buClr>
                <a:srgbClr val="3CEFAB"/>
              </a:buClr>
              <a:buSzPts val="1800"/>
              <a:buFont typeface="Helvetica Neue"/>
              <a:buAutoNum type="arabicPeriod" startAt="2"/>
            </a:pPr>
            <a:r>
              <a:rPr lang="en-GB" sz="1800">
                <a:solidFill>
                  <a:schemeClr val="dk1"/>
                </a:solidFill>
                <a:highlight>
                  <a:schemeClr val="lt1"/>
                </a:highlight>
                <a:latin typeface="Helvetica Neue Light"/>
                <a:ea typeface="Helvetica Neue Light"/>
                <a:cs typeface="Helvetica Neue Light"/>
                <a:sym typeface="Helvetica Neue Light"/>
              </a:rPr>
              <a:t>Debemos configurar un transporte donde se indica el puerto, el host (Ethereal en este caso) y el objeto Auth.</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1000"/>
              </a:spcAft>
              <a:buClr>
                <a:srgbClr val="3CEFAB"/>
              </a:buClr>
              <a:buSzPts val="1800"/>
              <a:buFont typeface="Helvetica Neue"/>
              <a:buAutoNum type="arabicPeriod" startAt="2"/>
            </a:pPr>
            <a:r>
              <a:rPr lang="en-GB" sz="1800">
                <a:solidFill>
                  <a:schemeClr val="dk1"/>
                </a:solidFill>
                <a:highlight>
                  <a:schemeClr val="lt1"/>
                </a:highlight>
                <a:latin typeface="Helvetica Neue Light"/>
                <a:ea typeface="Helvetica Neue Light"/>
                <a:cs typeface="Helvetica Neue Light"/>
                <a:sym typeface="Helvetica Neue Light"/>
              </a:rPr>
              <a:t>Configuramos las opciones de mail donde indicamos quién lo envía, a qué direcciones, el asunto del mail y el cuerpo del mismo (puede ser texto plano o HTML).</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195" name="Google Shape;195;p23"/>
          <p:cNvPicPr preferRelativeResize="0"/>
          <p:nvPr/>
        </p:nvPicPr>
        <p:blipFill>
          <a:blip r:embed="rId5">
            <a:alphaModFix/>
          </a:blip>
          <a:stretch>
            <a:fillRect/>
          </a:stretch>
        </p:blipFill>
        <p:spPr>
          <a:xfrm>
            <a:off x="169075" y="225986"/>
            <a:ext cx="918301" cy="459150"/>
          </a:xfrm>
          <a:prstGeom prst="rect">
            <a:avLst/>
          </a:prstGeom>
          <a:noFill/>
          <a:ln>
            <a:noFill/>
          </a:ln>
        </p:spPr>
      </p:pic>
      <p:pic>
        <p:nvPicPr>
          <p:cNvPr id="196" name="Google Shape;196;p23"/>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nvSpPr>
        <p:spPr>
          <a:xfrm>
            <a:off x="329525" y="772875"/>
            <a:ext cx="8292000" cy="1217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1300"/>
              </a:spcBef>
              <a:spcAft>
                <a:spcPts val="1000"/>
              </a:spcAft>
              <a:buNone/>
            </a:pPr>
            <a:r>
              <a:rPr lang="en-GB" sz="1900">
                <a:solidFill>
                  <a:schemeClr val="dk1"/>
                </a:solidFill>
                <a:highlight>
                  <a:schemeClr val="lt1"/>
                </a:highlight>
                <a:latin typeface="Helvetica Neue Light"/>
                <a:ea typeface="Helvetica Neue Light"/>
                <a:cs typeface="Helvetica Neue Light"/>
                <a:sym typeface="Helvetica Neue Light"/>
              </a:rPr>
              <a:t>Los datos de user y pass del objeto auth del transporte, los obtenemos de la cuenta de Ethereal que nos creamos.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202" name="Google Shape;202;p24"/>
          <p:cNvSpPr txBox="1"/>
          <p:nvPr/>
        </p:nvSpPr>
        <p:spPr>
          <a:xfrm>
            <a:off x="135879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a:t>
            </a:r>
            <a:endParaRPr i="1" sz="3600">
              <a:latin typeface="Anton"/>
              <a:ea typeface="Anton"/>
              <a:cs typeface="Anton"/>
              <a:sym typeface="Anton"/>
            </a:endParaRPr>
          </a:p>
        </p:txBody>
      </p:sp>
      <p:pic>
        <p:nvPicPr>
          <p:cNvPr id="203" name="Google Shape;203;p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04" name="Google Shape;204;p24"/>
          <p:cNvPicPr preferRelativeResize="0"/>
          <p:nvPr/>
        </p:nvPicPr>
        <p:blipFill>
          <a:blip r:embed="rId4">
            <a:alphaModFix/>
          </a:blip>
          <a:stretch>
            <a:fillRect/>
          </a:stretch>
        </p:blipFill>
        <p:spPr>
          <a:xfrm>
            <a:off x="1896863" y="1982225"/>
            <a:ext cx="5350274" cy="2859226"/>
          </a:xfrm>
          <a:prstGeom prst="rect">
            <a:avLst/>
          </a:prstGeom>
          <a:noFill/>
          <a:ln cap="flat" cmpd="sng" w="19050">
            <a:solidFill>
              <a:schemeClr val="dk2"/>
            </a:solidFill>
            <a:prstDash val="solid"/>
            <a:round/>
            <a:headEnd len="sm" w="sm" type="none"/>
            <a:tailEnd len="sm" w="sm" type="none"/>
          </a:ln>
        </p:spPr>
      </p:pic>
      <p:pic>
        <p:nvPicPr>
          <p:cNvPr id="205" name="Google Shape;205;p24"/>
          <p:cNvPicPr preferRelativeResize="0"/>
          <p:nvPr/>
        </p:nvPicPr>
        <p:blipFill>
          <a:blip r:embed="rId5">
            <a:alphaModFix/>
          </a:blip>
          <a:stretch>
            <a:fillRect/>
          </a:stretch>
        </p:blipFill>
        <p:spPr>
          <a:xfrm>
            <a:off x="169075" y="225986"/>
            <a:ext cx="918301" cy="459150"/>
          </a:xfrm>
          <a:prstGeom prst="rect">
            <a:avLst/>
          </a:prstGeom>
          <a:noFill/>
          <a:ln>
            <a:noFill/>
          </a:ln>
        </p:spPr>
      </p:pic>
      <p:pic>
        <p:nvPicPr>
          <p:cNvPr id="206" name="Google Shape;206;p24"/>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nvSpPr>
        <p:spPr>
          <a:xfrm>
            <a:off x="329525" y="849075"/>
            <a:ext cx="8292000" cy="121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Para enviar finalmente el mail, utilizamos el método </a:t>
            </a:r>
            <a:r>
              <a:rPr i="1" lang="en-GB" sz="1800">
                <a:solidFill>
                  <a:schemeClr val="lt2"/>
                </a:solidFill>
                <a:highlight>
                  <a:schemeClr val="dk2"/>
                </a:highlight>
                <a:latin typeface="Helvetica Neue Light"/>
                <a:ea typeface="Helvetica Neue Light"/>
                <a:cs typeface="Helvetica Neue Light"/>
                <a:sym typeface="Helvetica Neue Light"/>
              </a:rPr>
              <a:t> transporter.SendMail </a:t>
            </a:r>
            <a:r>
              <a:rPr lang="en-GB" sz="1800">
                <a:solidFill>
                  <a:schemeClr val="dk1"/>
                </a:solidFill>
                <a:highlight>
                  <a:schemeClr val="lt1"/>
                </a:highlight>
                <a:latin typeface="Helvetica Neue Light"/>
                <a:ea typeface="Helvetica Neue Light"/>
                <a:cs typeface="Helvetica Neue Light"/>
                <a:sym typeface="Helvetica Neue Light"/>
              </a:rPr>
              <a:t> con las </a:t>
            </a:r>
            <a:r>
              <a:rPr i="1" lang="en-GB" sz="1800">
                <a:solidFill>
                  <a:schemeClr val="dk1"/>
                </a:solidFill>
                <a:highlight>
                  <a:schemeClr val="lt1"/>
                </a:highlight>
                <a:latin typeface="Helvetica Neue Light"/>
                <a:ea typeface="Helvetica Neue Light"/>
                <a:cs typeface="Helvetica Neue Light"/>
                <a:sym typeface="Helvetica Neue Light"/>
              </a:rPr>
              <a:t>MailOptions</a:t>
            </a:r>
            <a:r>
              <a:rPr lang="en-GB" sz="1800">
                <a:solidFill>
                  <a:schemeClr val="dk1"/>
                </a:solidFill>
                <a:highlight>
                  <a:schemeClr val="lt1"/>
                </a:highlight>
                <a:latin typeface="Helvetica Neue Light"/>
                <a:ea typeface="Helvetica Neue Light"/>
                <a:cs typeface="Helvetica Neue Light"/>
                <a:sym typeface="Helvetica Neue Light"/>
              </a:rPr>
              <a:t> como primer parámetro y un </a:t>
            </a:r>
            <a:r>
              <a:rPr i="1" lang="en-GB" sz="1800">
                <a:solidFill>
                  <a:schemeClr val="dk1"/>
                </a:solidFill>
                <a:highlight>
                  <a:schemeClr val="lt1"/>
                </a:highlight>
                <a:latin typeface="Helvetica Neue Light"/>
                <a:ea typeface="Helvetica Neue Light"/>
                <a:cs typeface="Helvetica Neue Light"/>
                <a:sym typeface="Helvetica Neue Light"/>
              </a:rPr>
              <a:t>callback </a:t>
            </a:r>
            <a:r>
              <a:rPr lang="en-GB" sz="1800">
                <a:solidFill>
                  <a:schemeClr val="dk1"/>
                </a:solidFill>
                <a:highlight>
                  <a:schemeClr val="lt1"/>
                </a:highlight>
                <a:latin typeface="Helvetica Neue Light"/>
                <a:ea typeface="Helvetica Neue Light"/>
                <a:cs typeface="Helvetica Neue Light"/>
                <a:sym typeface="Helvetica Neue Light"/>
              </a:rPr>
              <a:t>como segundo.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12" name="Google Shape;212;p25"/>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213" name="Google Shape;213;p25"/>
          <p:cNvGrpSpPr/>
          <p:nvPr/>
        </p:nvGrpSpPr>
        <p:grpSpPr>
          <a:xfrm>
            <a:off x="1959802" y="2073227"/>
            <a:ext cx="5224386" cy="2788388"/>
            <a:chOff x="1912825" y="2234275"/>
            <a:chExt cx="4776800" cy="2549500"/>
          </a:xfrm>
        </p:grpSpPr>
        <p:pic>
          <p:nvPicPr>
            <p:cNvPr id="214" name="Google Shape;214;p25"/>
            <p:cNvPicPr preferRelativeResize="0"/>
            <p:nvPr/>
          </p:nvPicPr>
          <p:blipFill>
            <a:blip r:embed="rId4">
              <a:alphaModFix/>
            </a:blip>
            <a:stretch>
              <a:fillRect/>
            </a:stretch>
          </p:blipFill>
          <p:spPr>
            <a:xfrm>
              <a:off x="1912825" y="2234275"/>
              <a:ext cx="4776800" cy="2549500"/>
            </a:xfrm>
            <a:prstGeom prst="rect">
              <a:avLst/>
            </a:prstGeom>
            <a:noFill/>
            <a:ln cap="flat" cmpd="sng" w="9525">
              <a:solidFill>
                <a:schemeClr val="dk2"/>
              </a:solidFill>
              <a:prstDash val="solid"/>
              <a:round/>
              <a:headEnd len="sm" w="sm" type="none"/>
              <a:tailEnd len="sm" w="sm" type="none"/>
            </a:ln>
          </p:spPr>
        </p:pic>
        <p:sp>
          <p:nvSpPr>
            <p:cNvPr id="215" name="Google Shape;215;p25"/>
            <p:cNvSpPr/>
            <p:nvPr/>
          </p:nvSpPr>
          <p:spPr>
            <a:xfrm>
              <a:off x="2847300" y="2541125"/>
              <a:ext cx="1592100" cy="65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6" name="Google Shape;216;p25"/>
          <p:cNvPicPr preferRelativeResize="0"/>
          <p:nvPr/>
        </p:nvPicPr>
        <p:blipFill>
          <a:blip r:embed="rId5">
            <a:alphaModFix/>
          </a:blip>
          <a:stretch>
            <a:fillRect/>
          </a:stretch>
        </p:blipFill>
        <p:spPr>
          <a:xfrm>
            <a:off x="169075" y="225986"/>
            <a:ext cx="918301" cy="459150"/>
          </a:xfrm>
          <a:prstGeom prst="rect">
            <a:avLst/>
          </a:prstGeom>
          <a:noFill/>
          <a:ln>
            <a:noFill/>
          </a:ln>
        </p:spPr>
      </p:pic>
      <p:sp>
        <p:nvSpPr>
          <p:cNvPr id="217" name="Google Shape;217;p25"/>
          <p:cNvSpPr txBox="1"/>
          <p:nvPr/>
        </p:nvSpPr>
        <p:spPr>
          <a:xfrm>
            <a:off x="135879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a:t>
            </a:r>
            <a:endParaRPr i="1" sz="3600">
              <a:latin typeface="Anton"/>
              <a:ea typeface="Anton"/>
              <a:cs typeface="Anton"/>
              <a:sym typeface="Anton"/>
            </a:endParaRPr>
          </a:p>
        </p:txBody>
      </p:sp>
      <p:pic>
        <p:nvPicPr>
          <p:cNvPr id="218" name="Google Shape;218;p25"/>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nvSpPr>
        <p:spPr>
          <a:xfrm>
            <a:off x="329525" y="849075"/>
            <a:ext cx="8292000" cy="121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Si ejecutamos el código anterior, y volvemos al mailbox de Ethereal, podemos ver el mail de ejemplo enviado.</a:t>
            </a:r>
            <a:endParaRPr sz="1800">
              <a:solidFill>
                <a:schemeClr val="dk1"/>
              </a:solidFill>
              <a:highlight>
                <a:schemeClr val="lt1"/>
              </a:highlight>
              <a:latin typeface="Helvetica Neue Light"/>
              <a:ea typeface="Helvetica Neue Light"/>
              <a:cs typeface="Helvetica Neue Light"/>
              <a:sym typeface="Helvetica Neue Light"/>
            </a:endParaRPr>
          </a:p>
        </p:txBody>
      </p:sp>
      <p:grpSp>
        <p:nvGrpSpPr>
          <p:cNvPr id="224" name="Google Shape;224;p26"/>
          <p:cNvGrpSpPr/>
          <p:nvPr/>
        </p:nvGrpSpPr>
        <p:grpSpPr>
          <a:xfrm>
            <a:off x="417725" y="2154527"/>
            <a:ext cx="4529535" cy="2179223"/>
            <a:chOff x="189125" y="2230727"/>
            <a:chExt cx="4529535" cy="2179223"/>
          </a:xfrm>
        </p:grpSpPr>
        <p:pic>
          <p:nvPicPr>
            <p:cNvPr id="225" name="Google Shape;225;p26"/>
            <p:cNvPicPr preferRelativeResize="0"/>
            <p:nvPr/>
          </p:nvPicPr>
          <p:blipFill rotWithShape="1">
            <a:blip r:embed="rId3">
              <a:alphaModFix/>
            </a:blip>
            <a:srcRect b="0" l="0" r="0" t="9991"/>
            <a:stretch/>
          </p:blipFill>
          <p:spPr>
            <a:xfrm>
              <a:off x="189125" y="2230727"/>
              <a:ext cx="4529535" cy="2179223"/>
            </a:xfrm>
            <a:prstGeom prst="rect">
              <a:avLst/>
            </a:prstGeom>
            <a:noFill/>
            <a:ln cap="flat" cmpd="sng" w="19050">
              <a:solidFill>
                <a:schemeClr val="dk2"/>
              </a:solidFill>
              <a:prstDash val="solid"/>
              <a:round/>
              <a:headEnd len="sm" w="sm" type="none"/>
              <a:tailEnd len="sm" w="sm" type="none"/>
            </a:ln>
          </p:spPr>
        </p:pic>
        <p:sp>
          <p:nvSpPr>
            <p:cNvPr id="226" name="Google Shape;226;p26"/>
            <p:cNvSpPr/>
            <p:nvPr/>
          </p:nvSpPr>
          <p:spPr>
            <a:xfrm>
              <a:off x="496347" y="2657829"/>
              <a:ext cx="205200" cy="990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7" name="Google Shape;227;p26"/>
          <p:cNvPicPr preferRelativeResize="0"/>
          <p:nvPr/>
        </p:nvPicPr>
        <p:blipFill>
          <a:blip r:embed="rId4">
            <a:alphaModFix/>
          </a:blip>
          <a:stretch>
            <a:fillRect/>
          </a:stretch>
        </p:blipFill>
        <p:spPr>
          <a:xfrm>
            <a:off x="169075" y="225986"/>
            <a:ext cx="918301" cy="459150"/>
          </a:xfrm>
          <a:prstGeom prst="rect">
            <a:avLst/>
          </a:prstGeom>
          <a:noFill/>
          <a:ln>
            <a:noFill/>
          </a:ln>
        </p:spPr>
      </p:pic>
      <p:sp>
        <p:nvSpPr>
          <p:cNvPr id="228" name="Google Shape;228;p26"/>
          <p:cNvSpPr txBox="1"/>
          <p:nvPr/>
        </p:nvSpPr>
        <p:spPr>
          <a:xfrm>
            <a:off x="135879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a:t>
            </a:r>
            <a:endParaRPr i="1" sz="3600">
              <a:latin typeface="Anton"/>
              <a:ea typeface="Anton"/>
              <a:cs typeface="Anton"/>
              <a:sym typeface="Anton"/>
            </a:endParaRPr>
          </a:p>
        </p:txBody>
      </p:sp>
      <p:pic>
        <p:nvPicPr>
          <p:cNvPr id="229" name="Google Shape;229;p26"/>
          <p:cNvPicPr preferRelativeResize="0"/>
          <p:nvPr/>
        </p:nvPicPr>
        <p:blipFill rotWithShape="1">
          <a:blip r:embed="rId5">
            <a:alphaModFix/>
          </a:blip>
          <a:srcRect b="0" l="0" r="0" t="0"/>
          <a:stretch/>
        </p:blipFill>
        <p:spPr>
          <a:xfrm>
            <a:off x="7532150" y="26371"/>
            <a:ext cx="1634174" cy="639850"/>
          </a:xfrm>
          <a:prstGeom prst="rect">
            <a:avLst/>
          </a:prstGeom>
          <a:noFill/>
          <a:ln>
            <a:noFill/>
          </a:ln>
        </p:spPr>
      </p:pic>
      <p:pic>
        <p:nvPicPr>
          <p:cNvPr id="230" name="Google Shape;230;p26"/>
          <p:cNvPicPr preferRelativeResize="0"/>
          <p:nvPr/>
        </p:nvPicPr>
        <p:blipFill rotWithShape="1">
          <a:blip r:embed="rId6">
            <a:alphaModFix/>
          </a:blip>
          <a:srcRect b="0" l="0" r="842" t="9991"/>
          <a:stretch/>
        </p:blipFill>
        <p:spPr>
          <a:xfrm>
            <a:off x="4427817" y="2643188"/>
            <a:ext cx="4491185" cy="2179223"/>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31" name="Google Shape;231;p26"/>
          <p:cNvPicPr preferRelativeResize="0"/>
          <p:nvPr/>
        </p:nvPicPr>
        <p:blipFill>
          <a:blip r:embed="rId7">
            <a:alphaModFix/>
          </a:blip>
          <a:stretch>
            <a:fillRect/>
          </a:stretch>
        </p:blipFill>
        <p:spPr>
          <a:xfrm>
            <a:off x="7567925" y="4659625"/>
            <a:ext cx="1186526" cy="330675"/>
          </a:xfrm>
          <a:prstGeom prst="rect">
            <a:avLst/>
          </a:prstGeom>
          <a:noFill/>
          <a:ln>
            <a:noFill/>
          </a:ln>
        </p:spPr>
      </p:pic>
      <p:sp>
        <p:nvSpPr>
          <p:cNvPr id="232" name="Google Shape;232;p26"/>
          <p:cNvSpPr/>
          <p:nvPr/>
        </p:nvSpPr>
        <p:spPr>
          <a:xfrm>
            <a:off x="4258400" y="3571400"/>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ENVIAR MAIL DESDE NODE CON ETHEREAL</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238" name="Google Shape;238;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39" name="Google Shape;239;p2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5" name="Google Shape;245;p28"/>
          <p:cNvSpPr txBox="1"/>
          <p:nvPr/>
        </p:nvSpPr>
        <p:spPr>
          <a:xfrm>
            <a:off x="290100" y="1121475"/>
            <a:ext cx="8259000" cy="3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Realizar un módulo Node.js llamado 'enviarmail', que cada vez que se lo ejecute envíe un correo electrónico hacia una cuenta Ethereal (https://ethereal.email/) creada para tal fin. </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El asunto del mail y el mensaje a enviar se recibirán como parámetros por línea de comandos.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Recordar que si los parámetros CLI contienen espacios, estos deberán están contenidos entre comillas "". El mensaje podrá tener formato HTML.</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Se representará por consola el resultado de la operación.</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100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Verificar en la cuenta de Ethereal que se haya recibido el mail con el asunto y contenido correspondiente.</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246" name="Google Shape;246;p28"/>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247" name="Google Shape;247;p28"/>
          <p:cNvSpPr txBox="1"/>
          <p:nvPr/>
        </p:nvSpPr>
        <p:spPr>
          <a:xfrm>
            <a:off x="290100" y="762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700">
                <a:latin typeface="Anton"/>
                <a:ea typeface="Anton"/>
                <a:cs typeface="Anton"/>
                <a:sym typeface="Anton"/>
              </a:rPr>
              <a:t>Enviar mail desde Node con Ethereal</a:t>
            </a:r>
            <a:endParaRPr i="1" sz="3600">
              <a:latin typeface="Helvetica Neue Light"/>
              <a:ea typeface="Helvetica Neue Light"/>
              <a:cs typeface="Helvetica Neue Light"/>
              <a:sym typeface="Helvetica Neue Light"/>
            </a:endParaRPr>
          </a:p>
        </p:txBody>
      </p:sp>
      <p:sp>
        <p:nvSpPr>
          <p:cNvPr id="248" name="Google Shape;248;p28"/>
          <p:cNvSpPr txBox="1"/>
          <p:nvPr/>
        </p:nvSpPr>
        <p:spPr>
          <a:xfrm>
            <a:off x="304800" y="6268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52" name="Shape 252"/>
        <p:cNvGrpSpPr/>
        <p:nvPr/>
      </p:nvGrpSpPr>
      <p:grpSpPr>
        <a:xfrm>
          <a:off x="0" y="0"/>
          <a:ext cx="0" cy="0"/>
          <a:chOff x="0" y="0"/>
          <a:chExt cx="0" cy="0"/>
        </a:xfrm>
      </p:grpSpPr>
      <p:sp>
        <p:nvSpPr>
          <p:cNvPr id="253" name="Google Shape;253;p29"/>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ENVIAR MAILS USANDO GMAIL</a:t>
            </a:r>
            <a:endParaRPr i="1" sz="3600">
              <a:latin typeface="Anton"/>
              <a:ea typeface="Anton"/>
              <a:cs typeface="Anton"/>
              <a:sym typeface="Anton"/>
            </a:endParaRPr>
          </a:p>
        </p:txBody>
      </p:sp>
      <p:pic>
        <p:nvPicPr>
          <p:cNvPr id="254" name="Google Shape;254;p2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nvSpPr>
        <p:spPr>
          <a:xfrm>
            <a:off x="329525" y="849075"/>
            <a:ext cx="8292000" cy="96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En la documentación de Nodemailer, podemos ir al </a:t>
            </a:r>
            <a:r>
              <a:rPr lang="en-GB" sz="1800" u="sng">
                <a:solidFill>
                  <a:schemeClr val="hlink"/>
                </a:solidFill>
                <a:highlight>
                  <a:schemeClr val="lt1"/>
                </a:highlight>
                <a:latin typeface="Helvetica Neue Light"/>
                <a:ea typeface="Helvetica Neue Light"/>
                <a:cs typeface="Helvetica Neue Light"/>
                <a:sym typeface="Helvetica Neue Light"/>
                <a:hlinkClick r:id="rId3"/>
              </a:rPr>
              <a:t>apartado de Gmail</a:t>
            </a:r>
            <a:r>
              <a:rPr lang="en-GB" sz="1800">
                <a:solidFill>
                  <a:schemeClr val="dk1"/>
                </a:solidFill>
                <a:highlight>
                  <a:schemeClr val="lt1"/>
                </a:highlight>
                <a:latin typeface="Helvetica Neue Light"/>
                <a:ea typeface="Helvetica Neue Light"/>
                <a:cs typeface="Helvetica Neue Light"/>
                <a:sym typeface="Helvetica Neue Light"/>
              </a:rPr>
              <a:t> donde vamos a tener información de cómo utilizarlo.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260" name="Google Shape;260;p30"/>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 con Gmail</a:t>
            </a:r>
            <a:endParaRPr i="1" sz="3600">
              <a:latin typeface="Anton"/>
              <a:ea typeface="Anton"/>
              <a:cs typeface="Anton"/>
              <a:sym typeface="Anton"/>
            </a:endParaRPr>
          </a:p>
        </p:txBody>
      </p:sp>
      <p:pic>
        <p:nvPicPr>
          <p:cNvPr id="261" name="Google Shape;261;p30"/>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62" name="Google Shape;262;p30"/>
          <p:cNvPicPr preferRelativeResize="0"/>
          <p:nvPr/>
        </p:nvPicPr>
        <p:blipFill rotWithShape="1">
          <a:blip r:embed="rId5">
            <a:alphaModFix/>
          </a:blip>
          <a:srcRect b="0" l="0" r="0" t="7732"/>
          <a:stretch/>
        </p:blipFill>
        <p:spPr>
          <a:xfrm>
            <a:off x="1750350" y="2091400"/>
            <a:ext cx="5450352" cy="2702999"/>
          </a:xfrm>
          <a:prstGeom prst="rect">
            <a:avLst/>
          </a:prstGeom>
          <a:noFill/>
          <a:ln cap="flat" cmpd="sng" w="19050">
            <a:solidFill>
              <a:schemeClr val="dk2"/>
            </a:solidFill>
            <a:prstDash val="solid"/>
            <a:round/>
            <a:headEnd len="sm" w="sm" type="none"/>
            <a:tailEnd len="sm" w="sm" type="none"/>
          </a:ln>
        </p:spPr>
      </p:pic>
      <p:grpSp>
        <p:nvGrpSpPr>
          <p:cNvPr id="263" name="Google Shape;263;p30"/>
          <p:cNvGrpSpPr/>
          <p:nvPr/>
        </p:nvGrpSpPr>
        <p:grpSpPr>
          <a:xfrm>
            <a:off x="169075" y="225986"/>
            <a:ext cx="1073650" cy="530686"/>
            <a:chOff x="169075" y="225986"/>
            <a:chExt cx="1073650" cy="530686"/>
          </a:xfrm>
        </p:grpSpPr>
        <p:pic>
          <p:nvPicPr>
            <p:cNvPr id="264" name="Google Shape;264;p30"/>
            <p:cNvPicPr preferRelativeResize="0"/>
            <p:nvPr/>
          </p:nvPicPr>
          <p:blipFill>
            <a:blip r:embed="rId6">
              <a:alphaModFix/>
            </a:blip>
            <a:stretch>
              <a:fillRect/>
            </a:stretch>
          </p:blipFill>
          <p:spPr>
            <a:xfrm>
              <a:off x="169075" y="225986"/>
              <a:ext cx="918301" cy="459150"/>
            </a:xfrm>
            <a:prstGeom prst="rect">
              <a:avLst/>
            </a:prstGeom>
            <a:noFill/>
            <a:ln>
              <a:noFill/>
            </a:ln>
          </p:spPr>
        </p:pic>
        <p:pic>
          <p:nvPicPr>
            <p:cNvPr id="265" name="Google Shape;265;p30"/>
            <p:cNvPicPr preferRelativeResize="0"/>
            <p:nvPr/>
          </p:nvPicPr>
          <p:blipFill>
            <a:blip r:embed="rId7">
              <a:alphaModFix/>
            </a:blip>
            <a:stretch>
              <a:fillRect/>
            </a:stretch>
          </p:blipFill>
          <p:spPr>
            <a:xfrm>
              <a:off x="818251" y="517898"/>
              <a:ext cx="424474" cy="238775"/>
            </a:xfrm>
            <a:prstGeom prst="rect">
              <a:avLst/>
            </a:prstGeom>
            <a:noFill/>
            <a:ln>
              <a:noFill/>
            </a:ln>
          </p:spPr>
        </p:pic>
      </p:grpSp>
      <p:pic>
        <p:nvPicPr>
          <p:cNvPr id="266" name="Google Shape;266;p30"/>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nvSpPr>
        <p:spPr>
          <a:xfrm>
            <a:off x="329525" y="781505"/>
            <a:ext cx="8292000" cy="96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Para que nos pueda funcionar Nodemailer con Gmail, debemos ingresar a nuestra cuenta de Gmail y habilitar el permiso para aplicaciones poco seguras.</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72" name="Google Shape;272;p31"/>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273" name="Google Shape;273;p31"/>
          <p:cNvGrpSpPr/>
          <p:nvPr/>
        </p:nvGrpSpPr>
        <p:grpSpPr>
          <a:xfrm>
            <a:off x="1807875" y="2101589"/>
            <a:ext cx="5664948" cy="2812748"/>
            <a:chOff x="2112600" y="2330100"/>
            <a:chExt cx="5050324" cy="2507576"/>
          </a:xfrm>
        </p:grpSpPr>
        <p:pic>
          <p:nvPicPr>
            <p:cNvPr id="274" name="Google Shape;274;p31"/>
            <p:cNvPicPr preferRelativeResize="0"/>
            <p:nvPr/>
          </p:nvPicPr>
          <p:blipFill rotWithShape="1">
            <a:blip r:embed="rId4">
              <a:alphaModFix/>
            </a:blip>
            <a:srcRect b="0" l="0" r="1185" t="8508"/>
            <a:stretch/>
          </p:blipFill>
          <p:spPr>
            <a:xfrm>
              <a:off x="2112600" y="2330100"/>
              <a:ext cx="5050324" cy="2507576"/>
            </a:xfrm>
            <a:prstGeom prst="rect">
              <a:avLst/>
            </a:prstGeom>
            <a:noFill/>
            <a:ln cap="flat" cmpd="sng" w="19050">
              <a:solidFill>
                <a:schemeClr val="dk2"/>
              </a:solidFill>
              <a:prstDash val="solid"/>
              <a:round/>
              <a:headEnd len="sm" w="sm" type="none"/>
              <a:tailEnd len="sm" w="sm" type="none"/>
            </a:ln>
          </p:spPr>
        </p:pic>
        <p:sp>
          <p:nvSpPr>
            <p:cNvPr id="275" name="Google Shape;275;p31"/>
            <p:cNvSpPr/>
            <p:nvPr/>
          </p:nvSpPr>
          <p:spPr>
            <a:xfrm>
              <a:off x="3266701" y="2782397"/>
              <a:ext cx="2709000" cy="860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4435972" y="3284139"/>
              <a:ext cx="370500" cy="281100"/>
            </a:xfrm>
            <a:prstGeom prst="lef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7" name="Google Shape;277;p31"/>
          <p:cNvPicPr preferRelativeResize="0"/>
          <p:nvPr/>
        </p:nvPicPr>
        <p:blipFill>
          <a:blip r:embed="rId5">
            <a:alphaModFix/>
          </a:blip>
          <a:stretch>
            <a:fillRect/>
          </a:stretch>
        </p:blipFill>
        <p:spPr>
          <a:xfrm>
            <a:off x="169075" y="225986"/>
            <a:ext cx="918301" cy="459150"/>
          </a:xfrm>
          <a:prstGeom prst="rect">
            <a:avLst/>
          </a:prstGeom>
          <a:noFill/>
          <a:ln>
            <a:noFill/>
          </a:ln>
        </p:spPr>
      </p:pic>
      <p:pic>
        <p:nvPicPr>
          <p:cNvPr id="278" name="Google Shape;278;p31"/>
          <p:cNvPicPr preferRelativeResize="0"/>
          <p:nvPr/>
        </p:nvPicPr>
        <p:blipFill>
          <a:blip r:embed="rId6">
            <a:alphaModFix/>
          </a:blip>
          <a:stretch>
            <a:fillRect/>
          </a:stretch>
        </p:blipFill>
        <p:spPr>
          <a:xfrm>
            <a:off x="818251" y="517898"/>
            <a:ext cx="424474" cy="238775"/>
          </a:xfrm>
          <a:prstGeom prst="rect">
            <a:avLst/>
          </a:prstGeom>
          <a:noFill/>
          <a:ln>
            <a:noFill/>
          </a:ln>
        </p:spPr>
      </p:pic>
      <p:pic>
        <p:nvPicPr>
          <p:cNvPr id="279" name="Google Shape;279;p31"/>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280" name="Google Shape;280;p31"/>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 con Gmail</a:t>
            </a:r>
            <a:endParaRPr i="1" sz="36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0" name="Shape 60"/>
        <p:cNvGrpSpPr/>
        <p:nvPr/>
      </p:nvGrpSpPr>
      <p:grpSpPr>
        <a:xfrm>
          <a:off x="0" y="0"/>
          <a:ext cx="0" cy="0"/>
          <a:chOff x="0" y="0"/>
          <a:chExt cx="0" cy="0"/>
        </a:xfrm>
      </p:grpSpPr>
      <p:sp>
        <p:nvSpPr>
          <p:cNvPr id="61" name="Google Shape;61;p14"/>
          <p:cNvSpPr txBox="1"/>
          <p:nvPr/>
        </p:nvSpPr>
        <p:spPr>
          <a:xfrm>
            <a:off x="4082750" y="1638000"/>
            <a:ext cx="4465200" cy="2172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Conocer el módulo Nodemailer para el envío de mails desde una App de Node.</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Enviar mails con un servidor sin autenticación y con Gmail.</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Conocer el módulo Twilio para el envío de SMS desde una App de Node.</a:t>
            </a:r>
            <a:endParaRPr sz="1800">
              <a:solidFill>
                <a:schemeClr val="dk1"/>
              </a:solidFill>
              <a:latin typeface="Helvetica Neue Light"/>
              <a:ea typeface="Helvetica Neue Light"/>
              <a:cs typeface="Helvetica Neue Light"/>
              <a:sym typeface="Helvetica Neue Light"/>
            </a:endParaRPr>
          </a:p>
        </p:txBody>
      </p:sp>
      <p:pic>
        <p:nvPicPr>
          <p:cNvPr id="62" name="Google Shape;62;p1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 name="Google Shape;63;p14"/>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64" name="Google Shape;64;p14"/>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nvSpPr>
        <p:spPr>
          <a:xfrm>
            <a:off x="329525" y="1230075"/>
            <a:ext cx="8292000" cy="1171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Además, debemos instalar una versión anterior de Nodemailer (no la última que es la que se instala por defecto con npm). Lo hacemos con el comando: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86" name="Google Shape;286;p3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7" name="Google Shape;287;p32"/>
          <p:cNvPicPr preferRelativeResize="0"/>
          <p:nvPr/>
        </p:nvPicPr>
        <p:blipFill>
          <a:blip r:embed="rId4">
            <a:alphaModFix/>
          </a:blip>
          <a:stretch>
            <a:fillRect/>
          </a:stretch>
        </p:blipFill>
        <p:spPr>
          <a:xfrm>
            <a:off x="2919413" y="2401875"/>
            <a:ext cx="3305175" cy="257175"/>
          </a:xfrm>
          <a:prstGeom prst="rect">
            <a:avLst/>
          </a:prstGeom>
          <a:noFill/>
          <a:ln cap="flat" cmpd="sng" w="19050">
            <a:solidFill>
              <a:schemeClr val="dk2"/>
            </a:solidFill>
            <a:prstDash val="solid"/>
            <a:round/>
            <a:headEnd len="sm" w="sm" type="none"/>
            <a:tailEnd len="sm" w="sm" type="none"/>
          </a:ln>
        </p:spPr>
      </p:pic>
      <p:sp>
        <p:nvSpPr>
          <p:cNvPr id="288" name="Google Shape;288;p32"/>
          <p:cNvSpPr txBox="1"/>
          <p:nvPr/>
        </p:nvSpPr>
        <p:spPr>
          <a:xfrm>
            <a:off x="329525" y="2906475"/>
            <a:ext cx="8292000" cy="1171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Podemos entonces ir al index.js de nuestro proyecto y configurar similar a como hicimos antes el transporte y las opciones de mail. Lo vemos en el código a continuación.</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89" name="Google Shape;289;p32"/>
          <p:cNvPicPr preferRelativeResize="0"/>
          <p:nvPr/>
        </p:nvPicPr>
        <p:blipFill>
          <a:blip r:embed="rId5">
            <a:alphaModFix/>
          </a:blip>
          <a:stretch>
            <a:fillRect/>
          </a:stretch>
        </p:blipFill>
        <p:spPr>
          <a:xfrm>
            <a:off x="169075" y="225986"/>
            <a:ext cx="918301" cy="459150"/>
          </a:xfrm>
          <a:prstGeom prst="rect">
            <a:avLst/>
          </a:prstGeom>
          <a:noFill/>
          <a:ln>
            <a:noFill/>
          </a:ln>
        </p:spPr>
      </p:pic>
      <p:pic>
        <p:nvPicPr>
          <p:cNvPr id="290" name="Google Shape;290;p32"/>
          <p:cNvPicPr preferRelativeResize="0"/>
          <p:nvPr/>
        </p:nvPicPr>
        <p:blipFill>
          <a:blip r:embed="rId6">
            <a:alphaModFix/>
          </a:blip>
          <a:stretch>
            <a:fillRect/>
          </a:stretch>
        </p:blipFill>
        <p:spPr>
          <a:xfrm>
            <a:off x="818251" y="517898"/>
            <a:ext cx="424474" cy="238775"/>
          </a:xfrm>
          <a:prstGeom prst="rect">
            <a:avLst/>
          </a:prstGeom>
          <a:noFill/>
          <a:ln>
            <a:noFill/>
          </a:ln>
        </p:spPr>
      </p:pic>
      <p:pic>
        <p:nvPicPr>
          <p:cNvPr id="291" name="Google Shape;291;p32"/>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292" name="Google Shape;292;p32"/>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 con Gmail</a:t>
            </a:r>
            <a:endParaRPr i="1" sz="36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nvSpPr>
        <p:spPr>
          <a:xfrm>
            <a:off x="329525" y="840445"/>
            <a:ext cx="8292000" cy="1355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En el transporter configuramos el </a:t>
            </a:r>
            <a:r>
              <a:rPr i="1" lang="en-GB" sz="1800">
                <a:solidFill>
                  <a:schemeClr val="dk1"/>
                </a:solidFill>
                <a:highlight>
                  <a:schemeClr val="lt1"/>
                </a:highlight>
                <a:latin typeface="Helvetica Neue Light"/>
                <a:ea typeface="Helvetica Neue Light"/>
                <a:cs typeface="Helvetica Neue Light"/>
                <a:sym typeface="Helvetica Neue Light"/>
              </a:rPr>
              <a:t>service </a:t>
            </a:r>
            <a:r>
              <a:rPr lang="en-GB" sz="1800">
                <a:solidFill>
                  <a:schemeClr val="dk1"/>
                </a:solidFill>
                <a:highlight>
                  <a:schemeClr val="lt1"/>
                </a:highlight>
                <a:latin typeface="Helvetica Neue Light"/>
                <a:ea typeface="Helvetica Neue Light"/>
                <a:cs typeface="Helvetica Neue Light"/>
                <a:sym typeface="Helvetica Neue Light"/>
              </a:rPr>
              <a:t>como “gmail” y luego el objeto </a:t>
            </a:r>
            <a:r>
              <a:rPr i="1" lang="en-GB" sz="1800">
                <a:solidFill>
                  <a:schemeClr val="dk1"/>
                </a:solidFill>
                <a:highlight>
                  <a:schemeClr val="lt1"/>
                </a:highlight>
                <a:latin typeface="Helvetica Neue Light"/>
                <a:ea typeface="Helvetica Neue Light"/>
                <a:cs typeface="Helvetica Neue Light"/>
                <a:sym typeface="Helvetica Neue Light"/>
              </a:rPr>
              <a:t>auth </a:t>
            </a:r>
            <a:r>
              <a:rPr lang="en-GB" sz="1800">
                <a:solidFill>
                  <a:schemeClr val="dk1"/>
                </a:solidFill>
                <a:highlight>
                  <a:schemeClr val="lt1"/>
                </a:highlight>
                <a:latin typeface="Helvetica Neue Light"/>
                <a:ea typeface="Helvetica Neue Light"/>
                <a:cs typeface="Helvetica Neue Light"/>
                <a:sym typeface="Helvetica Neue Light"/>
              </a:rPr>
              <a:t>con el </a:t>
            </a:r>
            <a:r>
              <a:rPr i="1" lang="en-GB" sz="1800">
                <a:solidFill>
                  <a:schemeClr val="dk1"/>
                </a:solidFill>
                <a:highlight>
                  <a:schemeClr val="lt1"/>
                </a:highlight>
                <a:latin typeface="Helvetica Neue Light"/>
                <a:ea typeface="Helvetica Neue Light"/>
                <a:cs typeface="Helvetica Neue Light"/>
                <a:sym typeface="Helvetica Neue Light"/>
              </a:rPr>
              <a:t>user </a:t>
            </a:r>
            <a:r>
              <a:rPr lang="en-GB" sz="1800">
                <a:solidFill>
                  <a:schemeClr val="dk1"/>
                </a:solidFill>
                <a:highlight>
                  <a:schemeClr val="lt1"/>
                </a:highlight>
                <a:latin typeface="Helvetica Neue Light"/>
                <a:ea typeface="Helvetica Neue Light"/>
                <a:cs typeface="Helvetica Neue Light"/>
                <a:sym typeface="Helvetica Neue Light"/>
              </a:rPr>
              <a:t>y </a:t>
            </a:r>
            <a:r>
              <a:rPr i="1" lang="en-GB" sz="1800">
                <a:solidFill>
                  <a:schemeClr val="dk1"/>
                </a:solidFill>
                <a:highlight>
                  <a:schemeClr val="lt1"/>
                </a:highlight>
                <a:latin typeface="Helvetica Neue Light"/>
                <a:ea typeface="Helvetica Neue Light"/>
                <a:cs typeface="Helvetica Neue Light"/>
                <a:sym typeface="Helvetica Neue Light"/>
              </a:rPr>
              <a:t>pass </a:t>
            </a:r>
            <a:r>
              <a:rPr lang="en-GB" sz="1800">
                <a:solidFill>
                  <a:schemeClr val="dk1"/>
                </a:solidFill>
                <a:highlight>
                  <a:schemeClr val="lt1"/>
                </a:highlight>
                <a:latin typeface="Helvetica Neue Light"/>
                <a:ea typeface="Helvetica Neue Light"/>
                <a:cs typeface="Helvetica Neue Light"/>
                <a:sym typeface="Helvetica Neue Light"/>
              </a:rPr>
              <a:t>de nuestra cuenta de Gmail.</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Las mailOptions es igual a como lo configuramos con Ethereal.</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98" name="Google Shape;298;p3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99" name="Google Shape;299;p33"/>
          <p:cNvPicPr preferRelativeResize="0"/>
          <p:nvPr/>
        </p:nvPicPr>
        <p:blipFill>
          <a:blip r:embed="rId4">
            <a:alphaModFix/>
          </a:blip>
          <a:stretch>
            <a:fillRect/>
          </a:stretch>
        </p:blipFill>
        <p:spPr>
          <a:xfrm>
            <a:off x="1897938" y="2202063"/>
            <a:ext cx="5155175" cy="2736076"/>
          </a:xfrm>
          <a:prstGeom prst="rect">
            <a:avLst/>
          </a:prstGeom>
          <a:noFill/>
          <a:ln cap="flat" cmpd="sng" w="19050">
            <a:solidFill>
              <a:schemeClr val="dk2"/>
            </a:solidFill>
            <a:prstDash val="solid"/>
            <a:round/>
            <a:headEnd len="sm" w="sm" type="none"/>
            <a:tailEnd len="sm" w="sm" type="none"/>
          </a:ln>
        </p:spPr>
      </p:pic>
      <p:cxnSp>
        <p:nvCxnSpPr>
          <p:cNvPr id="300" name="Google Shape;300;p33"/>
          <p:cNvCxnSpPr/>
          <p:nvPr/>
        </p:nvCxnSpPr>
        <p:spPr>
          <a:xfrm>
            <a:off x="5711242" y="3646312"/>
            <a:ext cx="713100" cy="0"/>
          </a:xfrm>
          <a:prstGeom prst="straightConnector1">
            <a:avLst/>
          </a:prstGeom>
          <a:noFill/>
          <a:ln cap="flat" cmpd="sng" w="19050">
            <a:solidFill>
              <a:srgbClr val="FF0000"/>
            </a:solidFill>
            <a:prstDash val="solid"/>
            <a:round/>
            <a:headEnd len="med" w="med" type="none"/>
            <a:tailEnd len="med" w="med" type="none"/>
          </a:ln>
        </p:spPr>
      </p:cxnSp>
      <p:pic>
        <p:nvPicPr>
          <p:cNvPr id="301" name="Google Shape;301;p33"/>
          <p:cNvPicPr preferRelativeResize="0"/>
          <p:nvPr/>
        </p:nvPicPr>
        <p:blipFill>
          <a:blip r:embed="rId5">
            <a:alphaModFix/>
          </a:blip>
          <a:stretch>
            <a:fillRect/>
          </a:stretch>
        </p:blipFill>
        <p:spPr>
          <a:xfrm>
            <a:off x="169075" y="225986"/>
            <a:ext cx="918301" cy="459150"/>
          </a:xfrm>
          <a:prstGeom prst="rect">
            <a:avLst/>
          </a:prstGeom>
          <a:noFill/>
          <a:ln>
            <a:noFill/>
          </a:ln>
        </p:spPr>
      </p:pic>
      <p:pic>
        <p:nvPicPr>
          <p:cNvPr id="302" name="Google Shape;302;p33"/>
          <p:cNvPicPr preferRelativeResize="0"/>
          <p:nvPr/>
        </p:nvPicPr>
        <p:blipFill>
          <a:blip r:embed="rId6">
            <a:alphaModFix/>
          </a:blip>
          <a:stretch>
            <a:fillRect/>
          </a:stretch>
        </p:blipFill>
        <p:spPr>
          <a:xfrm>
            <a:off x="818251" y="517898"/>
            <a:ext cx="424474" cy="238775"/>
          </a:xfrm>
          <a:prstGeom prst="rect">
            <a:avLst/>
          </a:prstGeom>
          <a:noFill/>
          <a:ln>
            <a:noFill/>
          </a:ln>
        </p:spPr>
      </p:pic>
      <p:pic>
        <p:nvPicPr>
          <p:cNvPr id="303" name="Google Shape;303;p33"/>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304" name="Google Shape;304;p33"/>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 con Gmail</a:t>
            </a:r>
            <a:endParaRPr i="1" sz="36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nvSpPr>
        <p:spPr>
          <a:xfrm>
            <a:off x="329525" y="1001475"/>
            <a:ext cx="8292000" cy="97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Una vez que ejecutamos el código podemos ir a la cuenta de Gmail a la que le enviamos el mail y chequear que haya llegado correctamente.</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10" name="Google Shape;310;p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1" name="Google Shape;311;p34"/>
          <p:cNvPicPr preferRelativeResize="0"/>
          <p:nvPr/>
        </p:nvPicPr>
        <p:blipFill rotWithShape="1">
          <a:blip r:embed="rId4">
            <a:alphaModFix/>
          </a:blip>
          <a:srcRect b="0" l="0" r="0" t="8558"/>
          <a:stretch/>
        </p:blipFill>
        <p:spPr>
          <a:xfrm>
            <a:off x="228600" y="2252451"/>
            <a:ext cx="4255174" cy="2084300"/>
          </a:xfrm>
          <a:prstGeom prst="rect">
            <a:avLst/>
          </a:prstGeom>
          <a:noFill/>
          <a:ln cap="flat" cmpd="sng" w="19050">
            <a:solidFill>
              <a:schemeClr val="dk2"/>
            </a:solidFill>
            <a:prstDash val="solid"/>
            <a:round/>
            <a:headEnd len="sm" w="sm" type="none"/>
            <a:tailEnd len="sm" w="sm" type="none"/>
          </a:ln>
        </p:spPr>
      </p:pic>
      <p:sp>
        <p:nvSpPr>
          <p:cNvPr id="312" name="Google Shape;312;p34"/>
          <p:cNvSpPr/>
          <p:nvPr/>
        </p:nvSpPr>
        <p:spPr>
          <a:xfrm>
            <a:off x="836293" y="2850303"/>
            <a:ext cx="233400" cy="1125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34"/>
          <p:cNvPicPr preferRelativeResize="0"/>
          <p:nvPr/>
        </p:nvPicPr>
        <p:blipFill rotWithShape="1">
          <a:blip r:embed="rId5">
            <a:alphaModFix/>
          </a:blip>
          <a:srcRect b="0" l="0" r="0" t="8558"/>
          <a:stretch/>
        </p:blipFill>
        <p:spPr>
          <a:xfrm>
            <a:off x="4660225" y="2252451"/>
            <a:ext cx="4255174" cy="2084300"/>
          </a:xfrm>
          <a:prstGeom prst="rect">
            <a:avLst/>
          </a:prstGeom>
          <a:noFill/>
          <a:ln cap="flat" cmpd="sng" w="19050">
            <a:solidFill>
              <a:schemeClr val="dk2"/>
            </a:solidFill>
            <a:prstDash val="solid"/>
            <a:round/>
            <a:headEnd len="sm" w="sm" type="none"/>
            <a:tailEnd len="sm" w="sm" type="none"/>
          </a:ln>
        </p:spPr>
      </p:pic>
      <p:pic>
        <p:nvPicPr>
          <p:cNvPr id="314" name="Google Shape;314;p34"/>
          <p:cNvPicPr preferRelativeResize="0"/>
          <p:nvPr/>
        </p:nvPicPr>
        <p:blipFill>
          <a:blip r:embed="rId6">
            <a:alphaModFix/>
          </a:blip>
          <a:stretch>
            <a:fillRect/>
          </a:stretch>
        </p:blipFill>
        <p:spPr>
          <a:xfrm>
            <a:off x="169075" y="225986"/>
            <a:ext cx="918301" cy="459150"/>
          </a:xfrm>
          <a:prstGeom prst="rect">
            <a:avLst/>
          </a:prstGeom>
          <a:noFill/>
          <a:ln>
            <a:noFill/>
          </a:ln>
        </p:spPr>
      </p:pic>
      <p:pic>
        <p:nvPicPr>
          <p:cNvPr id="315" name="Google Shape;315;p34"/>
          <p:cNvPicPr preferRelativeResize="0"/>
          <p:nvPr/>
        </p:nvPicPr>
        <p:blipFill>
          <a:blip r:embed="rId7">
            <a:alphaModFix/>
          </a:blip>
          <a:stretch>
            <a:fillRect/>
          </a:stretch>
        </p:blipFill>
        <p:spPr>
          <a:xfrm>
            <a:off x="818251" y="517898"/>
            <a:ext cx="424474" cy="238775"/>
          </a:xfrm>
          <a:prstGeom prst="rect">
            <a:avLst/>
          </a:prstGeom>
          <a:noFill/>
          <a:ln>
            <a:noFill/>
          </a:ln>
        </p:spPr>
      </p:pic>
      <p:pic>
        <p:nvPicPr>
          <p:cNvPr id="316" name="Google Shape;316;p34"/>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
        <p:nvSpPr>
          <p:cNvPr id="317" name="Google Shape;317;p34"/>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 con Gmail</a:t>
            </a:r>
            <a:endParaRPr i="1" sz="3600">
              <a:latin typeface="Anton"/>
              <a:ea typeface="Anton"/>
              <a:cs typeface="Anton"/>
              <a:sym typeface="Anton"/>
            </a:endParaRPr>
          </a:p>
        </p:txBody>
      </p:sp>
      <p:sp>
        <p:nvSpPr>
          <p:cNvPr id="318" name="Google Shape;318;p34"/>
          <p:cNvSpPr/>
          <p:nvPr/>
        </p:nvSpPr>
        <p:spPr>
          <a:xfrm>
            <a:off x="4377750" y="3147900"/>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nvSpPr>
        <p:spPr>
          <a:xfrm>
            <a:off x="329525" y="849075"/>
            <a:ext cx="8292000" cy="1355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Podemos agregarle un archivo adjunto al mail que enviamos desde Node.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Para eso, agregamos en el objeto </a:t>
            </a:r>
            <a:r>
              <a:rPr i="1" lang="en-GB" sz="1700">
                <a:solidFill>
                  <a:schemeClr val="dk1"/>
                </a:solidFill>
                <a:highlight>
                  <a:schemeClr val="lt1"/>
                </a:highlight>
                <a:latin typeface="Helvetica Neue Light"/>
                <a:ea typeface="Helvetica Neue Light"/>
                <a:cs typeface="Helvetica Neue Light"/>
                <a:sym typeface="Helvetica Neue Light"/>
              </a:rPr>
              <a:t>mailOptions </a:t>
            </a:r>
            <a:r>
              <a:rPr lang="en-GB" sz="1700">
                <a:solidFill>
                  <a:schemeClr val="dk1"/>
                </a:solidFill>
                <a:highlight>
                  <a:schemeClr val="lt1"/>
                </a:highlight>
                <a:latin typeface="Helvetica Neue Light"/>
                <a:ea typeface="Helvetica Neue Light"/>
                <a:cs typeface="Helvetica Neue Light"/>
                <a:sym typeface="Helvetica Neue Light"/>
              </a:rPr>
              <a:t>la clave de </a:t>
            </a:r>
            <a:r>
              <a:rPr i="1" lang="en-GB" sz="1700">
                <a:solidFill>
                  <a:schemeClr val="dk1"/>
                </a:solidFill>
                <a:highlight>
                  <a:schemeClr val="lt1"/>
                </a:highlight>
                <a:latin typeface="Helvetica Neue Light"/>
                <a:ea typeface="Helvetica Neue Light"/>
                <a:cs typeface="Helvetica Neue Light"/>
                <a:sym typeface="Helvetica Neue Light"/>
              </a:rPr>
              <a:t>attachments </a:t>
            </a:r>
            <a:r>
              <a:rPr lang="en-GB" sz="1700">
                <a:solidFill>
                  <a:schemeClr val="dk1"/>
                </a:solidFill>
                <a:highlight>
                  <a:schemeClr val="lt1"/>
                </a:highlight>
                <a:latin typeface="Helvetica Neue Light"/>
                <a:ea typeface="Helvetica Neue Light"/>
                <a:cs typeface="Helvetica Neue Light"/>
                <a:sym typeface="Helvetica Neue Light"/>
              </a:rPr>
              <a:t>y dentro la ruta del archivo a adjuntar. </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324" name="Google Shape;324;p35"/>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325" name="Google Shape;325;p35"/>
          <p:cNvGrpSpPr/>
          <p:nvPr/>
        </p:nvGrpSpPr>
        <p:grpSpPr>
          <a:xfrm>
            <a:off x="1738007" y="2090931"/>
            <a:ext cx="5478194" cy="2923840"/>
            <a:chOff x="1814175" y="2219675"/>
            <a:chExt cx="5191125" cy="2770624"/>
          </a:xfrm>
        </p:grpSpPr>
        <p:pic>
          <p:nvPicPr>
            <p:cNvPr id="326" name="Google Shape;326;p35"/>
            <p:cNvPicPr preferRelativeResize="0"/>
            <p:nvPr/>
          </p:nvPicPr>
          <p:blipFill>
            <a:blip r:embed="rId4">
              <a:alphaModFix/>
            </a:blip>
            <a:stretch>
              <a:fillRect/>
            </a:stretch>
          </p:blipFill>
          <p:spPr>
            <a:xfrm>
              <a:off x="1814175" y="2219675"/>
              <a:ext cx="5191125" cy="2770624"/>
            </a:xfrm>
            <a:prstGeom prst="rect">
              <a:avLst/>
            </a:prstGeom>
            <a:noFill/>
            <a:ln cap="flat" cmpd="sng" w="19050">
              <a:solidFill>
                <a:schemeClr val="dk2"/>
              </a:solidFill>
              <a:prstDash val="solid"/>
              <a:round/>
              <a:headEnd len="sm" w="sm" type="none"/>
              <a:tailEnd len="sm" w="sm" type="none"/>
            </a:ln>
          </p:spPr>
        </p:pic>
        <p:sp>
          <p:nvSpPr>
            <p:cNvPr id="327" name="Google Shape;327;p35"/>
            <p:cNvSpPr/>
            <p:nvPr/>
          </p:nvSpPr>
          <p:spPr>
            <a:xfrm>
              <a:off x="2986346" y="3521622"/>
              <a:ext cx="1989900" cy="406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8" name="Google Shape;328;p35"/>
          <p:cNvPicPr preferRelativeResize="0"/>
          <p:nvPr/>
        </p:nvPicPr>
        <p:blipFill>
          <a:blip r:embed="rId5">
            <a:alphaModFix/>
          </a:blip>
          <a:stretch>
            <a:fillRect/>
          </a:stretch>
        </p:blipFill>
        <p:spPr>
          <a:xfrm>
            <a:off x="169075" y="225986"/>
            <a:ext cx="918301" cy="459150"/>
          </a:xfrm>
          <a:prstGeom prst="rect">
            <a:avLst/>
          </a:prstGeom>
          <a:noFill/>
          <a:ln>
            <a:noFill/>
          </a:ln>
        </p:spPr>
      </p:pic>
      <p:pic>
        <p:nvPicPr>
          <p:cNvPr id="329" name="Google Shape;329;p35"/>
          <p:cNvPicPr preferRelativeResize="0"/>
          <p:nvPr/>
        </p:nvPicPr>
        <p:blipFill>
          <a:blip r:embed="rId6">
            <a:alphaModFix/>
          </a:blip>
          <a:stretch>
            <a:fillRect/>
          </a:stretch>
        </p:blipFill>
        <p:spPr>
          <a:xfrm>
            <a:off x="818251" y="517898"/>
            <a:ext cx="424474" cy="238775"/>
          </a:xfrm>
          <a:prstGeom prst="rect">
            <a:avLst/>
          </a:prstGeom>
          <a:noFill/>
          <a:ln>
            <a:noFill/>
          </a:ln>
        </p:spPr>
      </p:pic>
      <p:pic>
        <p:nvPicPr>
          <p:cNvPr id="330" name="Google Shape;330;p35"/>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331" name="Google Shape;331;p35"/>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 con Gmail</a:t>
            </a:r>
            <a:endParaRPr i="1" sz="36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36"/>
          <p:cNvGrpSpPr/>
          <p:nvPr/>
        </p:nvGrpSpPr>
        <p:grpSpPr>
          <a:xfrm>
            <a:off x="88583" y="2229471"/>
            <a:ext cx="4827132" cy="2353900"/>
            <a:chOff x="213625" y="2381900"/>
            <a:chExt cx="4219152" cy="2057425"/>
          </a:xfrm>
        </p:grpSpPr>
        <p:pic>
          <p:nvPicPr>
            <p:cNvPr id="337" name="Google Shape;337;p36"/>
            <p:cNvPicPr preferRelativeResize="0"/>
            <p:nvPr/>
          </p:nvPicPr>
          <p:blipFill rotWithShape="1">
            <a:blip r:embed="rId3">
              <a:alphaModFix/>
            </a:blip>
            <a:srcRect b="0" l="0" r="0" t="8642"/>
            <a:stretch/>
          </p:blipFill>
          <p:spPr>
            <a:xfrm>
              <a:off x="213625" y="2381900"/>
              <a:ext cx="4219152" cy="2057425"/>
            </a:xfrm>
            <a:prstGeom prst="rect">
              <a:avLst/>
            </a:prstGeom>
            <a:noFill/>
            <a:ln cap="flat" cmpd="sng" w="19050">
              <a:solidFill>
                <a:schemeClr val="dk2"/>
              </a:solidFill>
              <a:prstDash val="solid"/>
              <a:round/>
              <a:headEnd len="sm" w="sm" type="none"/>
              <a:tailEnd len="sm" w="sm" type="none"/>
            </a:ln>
          </p:spPr>
        </p:pic>
        <p:sp>
          <p:nvSpPr>
            <p:cNvPr id="338" name="Google Shape;338;p36"/>
            <p:cNvSpPr/>
            <p:nvPr/>
          </p:nvSpPr>
          <p:spPr>
            <a:xfrm>
              <a:off x="708051" y="2832468"/>
              <a:ext cx="189900" cy="918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36"/>
            <p:cNvCxnSpPr/>
            <p:nvPr/>
          </p:nvCxnSpPr>
          <p:spPr>
            <a:xfrm>
              <a:off x="2581673" y="2904519"/>
              <a:ext cx="379800" cy="0"/>
            </a:xfrm>
            <a:prstGeom prst="straightConnector1">
              <a:avLst/>
            </a:prstGeom>
            <a:noFill/>
            <a:ln cap="flat" cmpd="sng" w="19050">
              <a:solidFill>
                <a:srgbClr val="FF0000"/>
              </a:solidFill>
              <a:prstDash val="solid"/>
              <a:round/>
              <a:headEnd len="med" w="med" type="none"/>
              <a:tailEnd len="med" w="med" type="none"/>
            </a:ln>
          </p:spPr>
        </p:cxnSp>
      </p:grpSp>
      <p:grpSp>
        <p:nvGrpSpPr>
          <p:cNvPr id="340" name="Google Shape;340;p36"/>
          <p:cNvGrpSpPr/>
          <p:nvPr/>
        </p:nvGrpSpPr>
        <p:grpSpPr>
          <a:xfrm>
            <a:off x="4274381" y="2686671"/>
            <a:ext cx="4787458" cy="2353900"/>
            <a:chOff x="4757250" y="2381900"/>
            <a:chExt cx="4184475" cy="2057425"/>
          </a:xfrm>
        </p:grpSpPr>
        <p:pic>
          <p:nvPicPr>
            <p:cNvPr id="341" name="Google Shape;341;p36"/>
            <p:cNvPicPr preferRelativeResize="0"/>
            <p:nvPr/>
          </p:nvPicPr>
          <p:blipFill rotWithShape="1">
            <a:blip r:embed="rId4">
              <a:alphaModFix/>
            </a:blip>
            <a:srcRect b="0" l="0" r="0" t="8642"/>
            <a:stretch/>
          </p:blipFill>
          <p:spPr>
            <a:xfrm>
              <a:off x="4757250" y="2381900"/>
              <a:ext cx="4184475" cy="2057425"/>
            </a:xfrm>
            <a:prstGeom prst="rect">
              <a:avLst/>
            </a:prstGeom>
            <a:noFill/>
            <a:ln cap="flat" cmpd="sng" w="19050">
              <a:solidFill>
                <a:schemeClr val="dk2"/>
              </a:solidFill>
              <a:prstDash val="solid"/>
              <a:round/>
              <a:headEnd len="sm" w="sm" type="none"/>
              <a:tailEnd len="sm" w="sm" type="none"/>
            </a:ln>
          </p:spPr>
        </p:pic>
        <p:sp>
          <p:nvSpPr>
            <p:cNvPr id="342" name="Google Shape;342;p36"/>
            <p:cNvSpPr/>
            <p:nvPr/>
          </p:nvSpPr>
          <p:spPr>
            <a:xfrm>
              <a:off x="6371653" y="3341441"/>
              <a:ext cx="516300" cy="327900"/>
            </a:xfrm>
            <a:prstGeom prst="lef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36"/>
          <p:cNvSpPr/>
          <p:nvPr/>
        </p:nvSpPr>
        <p:spPr>
          <a:xfrm>
            <a:off x="4100310" y="3966275"/>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txBox="1"/>
          <p:nvPr/>
        </p:nvSpPr>
        <p:spPr>
          <a:xfrm>
            <a:off x="329525" y="772875"/>
            <a:ext cx="8292000" cy="97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Ejecutamos nuevamente el código con este cambio y </a:t>
            </a:r>
            <a:r>
              <a:rPr lang="en-GB" sz="1800">
                <a:solidFill>
                  <a:schemeClr val="dk1"/>
                </a:solidFill>
                <a:highlight>
                  <a:schemeClr val="lt1"/>
                </a:highlight>
                <a:latin typeface="Helvetica Neue Light"/>
                <a:ea typeface="Helvetica Neue Light"/>
                <a:cs typeface="Helvetica Neue Light"/>
                <a:sym typeface="Helvetica Neue Light"/>
              </a:rPr>
              <a:t>v</a:t>
            </a:r>
            <a:r>
              <a:rPr lang="en-GB" sz="1800">
                <a:solidFill>
                  <a:schemeClr val="dk1"/>
                </a:solidFill>
                <a:highlight>
                  <a:schemeClr val="lt1"/>
                </a:highlight>
                <a:latin typeface="Helvetica Neue Light"/>
                <a:ea typeface="Helvetica Neue Light"/>
                <a:cs typeface="Helvetica Neue Light"/>
                <a:sym typeface="Helvetica Neue Light"/>
              </a:rPr>
              <a:t>olvemos a la cuenta de Gmail y vemos que llegó este segundo mail con el archivo que adjuntamos.</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45" name="Google Shape;345;p36"/>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346" name="Google Shape;346;p36"/>
          <p:cNvPicPr preferRelativeResize="0"/>
          <p:nvPr/>
        </p:nvPicPr>
        <p:blipFill>
          <a:blip r:embed="rId6">
            <a:alphaModFix/>
          </a:blip>
          <a:stretch>
            <a:fillRect/>
          </a:stretch>
        </p:blipFill>
        <p:spPr>
          <a:xfrm>
            <a:off x="169075" y="225986"/>
            <a:ext cx="918301" cy="459150"/>
          </a:xfrm>
          <a:prstGeom prst="rect">
            <a:avLst/>
          </a:prstGeom>
          <a:noFill/>
          <a:ln>
            <a:noFill/>
          </a:ln>
        </p:spPr>
      </p:pic>
      <p:pic>
        <p:nvPicPr>
          <p:cNvPr id="347" name="Google Shape;347;p36"/>
          <p:cNvPicPr preferRelativeResize="0"/>
          <p:nvPr/>
        </p:nvPicPr>
        <p:blipFill>
          <a:blip r:embed="rId7">
            <a:alphaModFix/>
          </a:blip>
          <a:stretch>
            <a:fillRect/>
          </a:stretch>
        </p:blipFill>
        <p:spPr>
          <a:xfrm>
            <a:off x="818251" y="517898"/>
            <a:ext cx="424474" cy="238775"/>
          </a:xfrm>
          <a:prstGeom prst="rect">
            <a:avLst/>
          </a:prstGeom>
          <a:noFill/>
          <a:ln>
            <a:noFill/>
          </a:ln>
        </p:spPr>
      </p:pic>
      <p:pic>
        <p:nvPicPr>
          <p:cNvPr id="348" name="Google Shape;348;p36"/>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
        <p:nvSpPr>
          <p:cNvPr id="349" name="Google Shape;349;p36"/>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Nodemailer con Gmail</a:t>
            </a:r>
            <a:endParaRPr i="1" sz="36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ENVIAR MAIL DESDE NODE CON GMAIL</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355" name="Google Shape;355;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56" name="Google Shape;356;p3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2" name="Google Shape;362;p38"/>
          <p:cNvSpPr txBox="1"/>
          <p:nvPr/>
        </p:nvSpPr>
        <p:spPr>
          <a:xfrm>
            <a:off x="290100" y="1273875"/>
            <a:ext cx="8259000" cy="330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Al ejercicio anterior agregarle un tercer parámetro que indique la cuenta email destino, y un cuarto parámetro opcional, que permita en caso de pasarlo, adjuntar un archivo local (mediante path) al email enviado.</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2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Se utilizará Gmail como servidor de correo por parte de nodemailer.</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Enviar un email sin adjunto y otro con una imágen.</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100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Comprobar en ambos casos que los correos lleguen a la cuenta indicada y la información corresponda.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363" name="Google Shape;363;p38"/>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364" name="Google Shape;364;p38"/>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600">
                <a:latin typeface="Anton"/>
                <a:ea typeface="Anton"/>
                <a:cs typeface="Anton"/>
                <a:sym typeface="Anton"/>
              </a:rPr>
              <a:t>Enviar mail desde Node con Gmail</a:t>
            </a:r>
            <a:endParaRPr i="1" sz="3500">
              <a:latin typeface="Helvetica Neue Light"/>
              <a:ea typeface="Helvetica Neue Light"/>
              <a:cs typeface="Helvetica Neue Light"/>
              <a:sym typeface="Helvetica Neue Light"/>
            </a:endParaRPr>
          </a:p>
        </p:txBody>
      </p:sp>
      <p:sp>
        <p:nvSpPr>
          <p:cNvPr id="365" name="Google Shape;365;p38"/>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
        <p:nvSpPr>
          <p:cNvPr id="366" name="Google Shape;366;p38"/>
          <p:cNvSpPr txBox="1"/>
          <p:nvPr/>
        </p:nvSpPr>
        <p:spPr>
          <a:xfrm>
            <a:off x="235975" y="4146075"/>
            <a:ext cx="8474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GB" sz="1600">
                <a:solidFill>
                  <a:schemeClr val="dk1"/>
                </a:solidFill>
                <a:highlight>
                  <a:schemeClr val="lt1"/>
                </a:highlight>
                <a:latin typeface="Helvetica Neue"/>
                <a:ea typeface="Helvetica Neue"/>
                <a:cs typeface="Helvetica Neue"/>
                <a:sym typeface="Helvetica Neue"/>
              </a:rPr>
              <a:t>NOTA:</a:t>
            </a:r>
            <a:r>
              <a:rPr lang="en-GB" sz="1600">
                <a:solidFill>
                  <a:schemeClr val="dk1"/>
                </a:solidFill>
                <a:highlight>
                  <a:schemeClr val="lt1"/>
                </a:highlight>
                <a:latin typeface="Helvetica Neue Light"/>
                <a:ea typeface="Helvetica Neue Light"/>
                <a:cs typeface="Helvetica Neue Light"/>
                <a:sym typeface="Helvetica Neue Light"/>
              </a:rPr>
              <a:t> crear una cuenta de gmail a tal fin y habilitar el acceso a aplicaciones poco seguras.</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3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0"/>
          <p:cNvSpPr txBox="1"/>
          <p:nvPr/>
        </p:nvSpPr>
        <p:spPr>
          <a:xfrm>
            <a:off x="2142600" y="1944250"/>
            <a:ext cx="4858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E0FF00"/>
                </a:solidFill>
                <a:latin typeface="Anton"/>
                <a:ea typeface="Anton"/>
                <a:cs typeface="Anton"/>
                <a:sym typeface="Anton"/>
              </a:rPr>
              <a:t>TWILIO SMS</a:t>
            </a:r>
            <a:endParaRPr i="1" sz="3600">
              <a:solidFill>
                <a:srgbClr val="E0FF00"/>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txBox="1"/>
          <p:nvPr/>
        </p:nvSpPr>
        <p:spPr>
          <a:xfrm>
            <a:off x="329525" y="1323535"/>
            <a:ext cx="8292000" cy="3470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Twilio</a:t>
            </a:r>
            <a:r>
              <a:rPr lang="en-GB" sz="1800">
                <a:solidFill>
                  <a:schemeClr val="dk1"/>
                </a:solidFill>
                <a:highlight>
                  <a:schemeClr val="lt1"/>
                </a:highlight>
                <a:latin typeface="Helvetica Neue Light"/>
                <a:ea typeface="Helvetica Neue Light"/>
                <a:cs typeface="Helvetica Neue Light"/>
                <a:sym typeface="Helvetica Neue Light"/>
              </a:rPr>
              <a:t> es un servicio de comunicación en la nube que permite un sin fin de procesos como lo son: enviar y recibir sms, enviar y recibir llamadas de voz, enviar y recibir llamadas de video y muchos </a:t>
            </a:r>
            <a:r>
              <a:rPr lang="en-GB" sz="1800">
                <a:solidFill>
                  <a:schemeClr val="dk1"/>
                </a:solidFill>
                <a:highlight>
                  <a:schemeClr val="lt1"/>
                </a:highlight>
                <a:latin typeface="Helvetica Neue Light"/>
                <a:ea typeface="Helvetica Neue Light"/>
                <a:cs typeface="Helvetica Neue Light"/>
                <a:sym typeface="Helvetica Neue Light"/>
              </a:rPr>
              <a:t>más</a:t>
            </a:r>
            <a:r>
              <a:rPr lang="en-GB"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Actúa como intermediario, </a:t>
            </a:r>
            <a:r>
              <a:rPr lang="en-GB" sz="1800">
                <a:solidFill>
                  <a:schemeClr val="dk1"/>
                </a:solidFill>
                <a:highlight>
                  <a:schemeClr val="lt1"/>
                </a:highlight>
                <a:latin typeface="Helvetica Neue Light"/>
                <a:ea typeface="Helvetica Neue Light"/>
                <a:cs typeface="Helvetica Neue Light"/>
                <a:sym typeface="Helvetica Neue Light"/>
              </a:rPr>
              <a:t>ofreciendo un WebHook HTTPS para que se envíe una solicitud POST a la URL que queramos cada vez que se reciba un mensaje y responder en esa misma solicitud.</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El módulo de Node </a:t>
            </a:r>
            <a:r>
              <a:rPr i="1" lang="en-GB" sz="1800">
                <a:solidFill>
                  <a:schemeClr val="dk1"/>
                </a:solidFill>
                <a:highlight>
                  <a:schemeClr val="lt1"/>
                </a:highlight>
                <a:latin typeface="Helvetica Neue Light"/>
                <a:ea typeface="Helvetica Neue Light"/>
                <a:cs typeface="Helvetica Neue Light"/>
                <a:sym typeface="Helvetica Neue Light"/>
              </a:rPr>
              <a:t>twilio</a:t>
            </a:r>
            <a:r>
              <a:rPr lang="en-GB" sz="1800">
                <a:solidFill>
                  <a:schemeClr val="dk1"/>
                </a:solidFill>
                <a:highlight>
                  <a:schemeClr val="lt1"/>
                </a:highlight>
                <a:latin typeface="Helvetica Neue Light"/>
                <a:ea typeface="Helvetica Neue Light"/>
                <a:cs typeface="Helvetica Neue Light"/>
                <a:sym typeface="Helvetica Neue Light"/>
              </a:rPr>
              <a:t> ayuda a escribir el código de los </a:t>
            </a:r>
            <a:r>
              <a:rPr i="1" lang="en-GB" sz="1800">
                <a:solidFill>
                  <a:schemeClr val="dk1"/>
                </a:solidFill>
                <a:highlight>
                  <a:schemeClr val="lt1"/>
                </a:highlight>
                <a:latin typeface="Helvetica Neue Light"/>
                <a:ea typeface="Helvetica Neue Light"/>
                <a:cs typeface="Helvetica Neue Light"/>
                <a:sym typeface="Helvetica Neue Light"/>
              </a:rPr>
              <a:t>request</a:t>
            </a:r>
            <a:r>
              <a:rPr lang="en-GB" sz="1800">
                <a:solidFill>
                  <a:schemeClr val="dk1"/>
                </a:solidFill>
                <a:highlight>
                  <a:schemeClr val="lt1"/>
                </a:highlight>
                <a:latin typeface="Helvetica Neue Light"/>
                <a:ea typeface="Helvetica Neue Light"/>
                <a:cs typeface="Helvetica Neue Light"/>
                <a:sym typeface="Helvetica Neue Light"/>
              </a:rPr>
              <a:t> HTTP a la API de Twilio.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Con el registro en la página, Twilio nos regala 15 USD para comenzar a probar sus servicios.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82" name="Google Shape;382;p41"/>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¿De qué se trata?</a:t>
            </a:r>
            <a:endParaRPr i="1" sz="3600">
              <a:latin typeface="Anton"/>
              <a:ea typeface="Anton"/>
              <a:cs typeface="Anton"/>
              <a:sym typeface="Anton"/>
            </a:endParaRPr>
          </a:p>
        </p:txBody>
      </p:sp>
      <p:pic>
        <p:nvPicPr>
          <p:cNvPr id="383" name="Google Shape;383;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4" name="Google Shape;384;p41"/>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385" name="Google Shape;385;p41"/>
          <p:cNvPicPr preferRelativeResize="0"/>
          <p:nvPr/>
        </p:nvPicPr>
        <p:blipFill rotWithShape="1">
          <a:blip r:embed="rId5">
            <a:alphaModFix/>
          </a:blip>
          <a:srcRect b="25759" l="22364" r="21862" t="22367"/>
          <a:stretch/>
        </p:blipFill>
        <p:spPr>
          <a:xfrm>
            <a:off x="170675" y="146700"/>
            <a:ext cx="881525" cy="81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 name="Shape 68"/>
        <p:cNvGrpSpPr/>
        <p:nvPr/>
      </p:nvGrpSpPr>
      <p:grpSpPr>
        <a:xfrm>
          <a:off x="0" y="0"/>
          <a:ext cx="0" cy="0"/>
          <a:chOff x="0" y="0"/>
          <a:chExt cx="0" cy="0"/>
        </a:xfrm>
      </p:grpSpPr>
      <p:sp>
        <p:nvSpPr>
          <p:cNvPr id="69" name="Google Shape;69;p15"/>
          <p:cNvSpPr/>
          <p:nvPr/>
        </p:nvSpPr>
        <p:spPr>
          <a:xfrm>
            <a:off x="12290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 name="Google Shape;70;p15"/>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2" name="Google Shape;72;p1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35</a:t>
            </a:r>
            <a:endParaRPr>
              <a:latin typeface="Helvetica Neue"/>
              <a:ea typeface="Helvetica Neue"/>
              <a:cs typeface="Helvetica Neue"/>
              <a:sym typeface="Helvetica Neue"/>
            </a:endParaRPr>
          </a:p>
        </p:txBody>
      </p:sp>
      <p:sp>
        <p:nvSpPr>
          <p:cNvPr id="74" name="Google Shape;74;p15"/>
          <p:cNvSpPr txBox="1"/>
          <p:nvPr/>
        </p:nvSpPr>
        <p:spPr>
          <a:xfrm>
            <a:off x="3720965" y="1834200"/>
            <a:ext cx="20133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E-mailing y messaging</a:t>
            </a:r>
            <a:endParaRPr b="1" sz="1200">
              <a:solidFill>
                <a:schemeClr val="dk1"/>
              </a:solidFill>
              <a:highlight>
                <a:schemeClr val="lt1"/>
              </a:highlight>
            </a:endParaRPr>
          </a:p>
        </p:txBody>
      </p:sp>
      <p:pic>
        <p:nvPicPr>
          <p:cNvPr id="75" name="Google Shape;75;p15"/>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76" name="Google Shape;76;p1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34</a:t>
            </a:r>
            <a:endParaRPr>
              <a:latin typeface="Helvetica Neue"/>
              <a:ea typeface="Helvetica Neue"/>
              <a:cs typeface="Helvetica Neue"/>
              <a:sym typeface="Helvetica Neue"/>
            </a:endParaRPr>
          </a:p>
        </p:txBody>
      </p:sp>
      <p:sp>
        <p:nvSpPr>
          <p:cNvPr id="78" name="Google Shape;78;p15"/>
          <p:cNvSpPr txBox="1"/>
          <p:nvPr/>
        </p:nvSpPr>
        <p:spPr>
          <a:xfrm>
            <a:off x="1320525" y="1681800"/>
            <a:ext cx="2062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Productos Cloud y soluciones de terceros - Parte 2</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cxnSp>
        <p:nvCxnSpPr>
          <p:cNvPr id="79" name="Google Shape;79;p15"/>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0" name="Google Shape;80;p15"/>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15"/>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15"/>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3" name="Google Shape;83;p15"/>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84" name="Google Shape;84;p1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 name="Google Shape;85;p1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36</a:t>
            </a:r>
            <a:endParaRPr>
              <a:latin typeface="Helvetica Neue"/>
              <a:ea typeface="Helvetica Neue"/>
              <a:cs typeface="Helvetica Neue"/>
              <a:sym typeface="Helvetica Neue"/>
            </a:endParaRPr>
          </a:p>
        </p:txBody>
      </p:sp>
      <p:sp>
        <p:nvSpPr>
          <p:cNvPr id="87" name="Google Shape;87;p15"/>
          <p:cNvSpPr txBox="1"/>
          <p:nvPr/>
        </p:nvSpPr>
        <p:spPr>
          <a:xfrm>
            <a:off x="6122330" y="1867250"/>
            <a:ext cx="2157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Messaging y seguridad</a:t>
            </a:r>
            <a:endParaRPr b="1" sz="1200">
              <a:latin typeface="Helvetica Neue"/>
              <a:ea typeface="Helvetica Neue"/>
              <a:cs typeface="Helvetica Neue"/>
              <a:sym typeface="Helvetica Neue"/>
            </a:endParaRPr>
          </a:p>
        </p:txBody>
      </p:sp>
      <p:cxnSp>
        <p:nvCxnSpPr>
          <p:cNvPr id="88" name="Google Shape;88;p15"/>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15"/>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15"/>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1" name="Google Shape;91;p15"/>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2" name="Google Shape;92;p15"/>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93" name="Google Shape;93;p15"/>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cxnSp>
        <p:nvCxnSpPr>
          <p:cNvPr id="94" name="Google Shape;94;p15"/>
          <p:cNvCxnSpPr/>
          <p:nvPr/>
        </p:nvCxnSpPr>
        <p:spPr>
          <a:xfrm>
            <a:off x="3763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5" name="Google Shape;95;p15"/>
          <p:cNvCxnSpPr/>
          <p:nvPr/>
        </p:nvCxnSpPr>
        <p:spPr>
          <a:xfrm>
            <a:off x="3763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6" name="Google Shape;96;p15"/>
          <p:cNvCxnSpPr/>
          <p:nvPr/>
        </p:nvCxnSpPr>
        <p:spPr>
          <a:xfrm>
            <a:off x="3763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7" name="Google Shape;97;p15"/>
          <p:cNvCxnSpPr/>
          <p:nvPr/>
        </p:nvCxnSpPr>
        <p:spPr>
          <a:xfrm>
            <a:off x="3763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8" name="Google Shape;98;p15"/>
          <p:cNvPicPr preferRelativeResize="0"/>
          <p:nvPr/>
        </p:nvPicPr>
        <p:blipFill rotWithShape="1">
          <a:blip r:embed="rId5">
            <a:alphaModFix/>
          </a:blip>
          <a:srcRect b="0" l="0" r="0" t="0"/>
          <a:stretch/>
        </p:blipFill>
        <p:spPr>
          <a:xfrm>
            <a:off x="1357287" y="2532587"/>
            <a:ext cx="307150" cy="307150"/>
          </a:xfrm>
          <a:prstGeom prst="rect">
            <a:avLst/>
          </a:prstGeom>
          <a:noFill/>
          <a:ln>
            <a:noFill/>
          </a:ln>
        </p:spPr>
      </p:pic>
      <p:pic>
        <p:nvPicPr>
          <p:cNvPr id="99" name="Google Shape;99;p15"/>
          <p:cNvPicPr preferRelativeResize="0"/>
          <p:nvPr/>
        </p:nvPicPr>
        <p:blipFill rotWithShape="1">
          <a:blip r:embed="rId5">
            <a:alphaModFix/>
          </a:blip>
          <a:srcRect b="0" l="0" r="0" t="0"/>
          <a:stretch/>
        </p:blipFill>
        <p:spPr>
          <a:xfrm>
            <a:off x="1350175" y="3000649"/>
            <a:ext cx="307150" cy="307150"/>
          </a:xfrm>
          <a:prstGeom prst="rect">
            <a:avLst/>
          </a:prstGeom>
          <a:noFill/>
          <a:ln>
            <a:noFill/>
          </a:ln>
        </p:spPr>
      </p:pic>
      <p:sp>
        <p:nvSpPr>
          <p:cNvPr id="100" name="Google Shape;100;p15"/>
          <p:cNvSpPr txBox="1"/>
          <p:nvPr/>
        </p:nvSpPr>
        <p:spPr>
          <a:xfrm>
            <a:off x="1745132" y="25102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IMPLEMENTAR PROYECTO EN AWS</a:t>
            </a:r>
            <a:endParaRPr sz="700">
              <a:latin typeface="Helvetica Neue Light"/>
              <a:ea typeface="Helvetica Neue Light"/>
              <a:cs typeface="Helvetica Neue Light"/>
              <a:sym typeface="Helvetica Neue Light"/>
            </a:endParaRPr>
          </a:p>
        </p:txBody>
      </p:sp>
      <p:sp>
        <p:nvSpPr>
          <p:cNvPr id="101" name="Google Shape;101;p15"/>
          <p:cNvSpPr txBox="1"/>
          <p:nvPr/>
        </p:nvSpPr>
        <p:spPr>
          <a:xfrm>
            <a:off x="1745132" y="29674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CONTINUAR CON LA IMPLEMENTACIÓN</a:t>
            </a:r>
            <a:endParaRPr sz="700">
              <a:latin typeface="Helvetica Neue Light"/>
              <a:ea typeface="Helvetica Neue Light"/>
              <a:cs typeface="Helvetica Neue Light"/>
              <a:sym typeface="Helvetica Neue Light"/>
            </a:endParaRPr>
          </a:p>
        </p:txBody>
      </p:sp>
      <p:sp>
        <p:nvSpPr>
          <p:cNvPr id="102" name="Google Shape;102;p15"/>
          <p:cNvSpPr txBox="1"/>
          <p:nvPr/>
        </p:nvSpPr>
        <p:spPr>
          <a:xfrm>
            <a:off x="1745132" y="342464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IMPLEMENTAR NUESTRO PROYECTO EN AWS</a:t>
            </a:r>
            <a:endParaRPr sz="700">
              <a:latin typeface="Helvetica Neue Light"/>
              <a:ea typeface="Helvetica Neue Light"/>
              <a:cs typeface="Helvetica Neue Light"/>
              <a:sym typeface="Helvetica Neue Light"/>
            </a:endParaRPr>
          </a:p>
        </p:txBody>
      </p:sp>
      <p:pic>
        <p:nvPicPr>
          <p:cNvPr id="103" name="Google Shape;103;p15"/>
          <p:cNvPicPr preferRelativeResize="0"/>
          <p:nvPr/>
        </p:nvPicPr>
        <p:blipFill>
          <a:blip r:embed="rId6">
            <a:alphaModFix/>
          </a:blip>
          <a:stretch>
            <a:fillRect/>
          </a:stretch>
        </p:blipFill>
        <p:spPr>
          <a:xfrm>
            <a:off x="1357275" y="3459225"/>
            <a:ext cx="307150" cy="307848"/>
          </a:xfrm>
          <a:prstGeom prst="rect">
            <a:avLst/>
          </a:prstGeom>
          <a:noFill/>
          <a:ln>
            <a:noFill/>
          </a:ln>
        </p:spPr>
      </p:pic>
      <p:pic>
        <p:nvPicPr>
          <p:cNvPr id="104" name="Google Shape;104;p15"/>
          <p:cNvPicPr preferRelativeResize="0"/>
          <p:nvPr/>
        </p:nvPicPr>
        <p:blipFill rotWithShape="1">
          <a:blip r:embed="rId7">
            <a:alphaModFix/>
          </a:blip>
          <a:srcRect b="0" l="0" r="0" t="0"/>
          <a:stretch/>
        </p:blipFill>
        <p:spPr>
          <a:xfrm>
            <a:off x="3784378" y="3922117"/>
            <a:ext cx="307150" cy="307150"/>
          </a:xfrm>
          <a:prstGeom prst="rect">
            <a:avLst/>
          </a:prstGeom>
          <a:noFill/>
          <a:ln>
            <a:noFill/>
          </a:ln>
        </p:spPr>
      </p:pic>
      <p:pic>
        <p:nvPicPr>
          <p:cNvPr id="105" name="Google Shape;105;p15"/>
          <p:cNvPicPr preferRelativeResize="0"/>
          <p:nvPr/>
        </p:nvPicPr>
        <p:blipFill rotWithShape="1">
          <a:blip r:embed="rId8">
            <a:alphaModFix/>
          </a:blip>
          <a:srcRect b="0" l="0" r="0" t="0"/>
          <a:stretch/>
        </p:blipFill>
        <p:spPr>
          <a:xfrm>
            <a:off x="3784387" y="2533749"/>
            <a:ext cx="307150" cy="307150"/>
          </a:xfrm>
          <a:prstGeom prst="rect">
            <a:avLst/>
          </a:prstGeom>
          <a:noFill/>
          <a:ln>
            <a:noFill/>
          </a:ln>
        </p:spPr>
      </p:pic>
      <p:pic>
        <p:nvPicPr>
          <p:cNvPr id="106" name="Google Shape;106;p15"/>
          <p:cNvPicPr preferRelativeResize="0"/>
          <p:nvPr/>
        </p:nvPicPr>
        <p:blipFill rotWithShape="1">
          <a:blip r:embed="rId8">
            <a:alphaModFix/>
          </a:blip>
          <a:srcRect b="0" l="0" r="0" t="0"/>
          <a:stretch/>
        </p:blipFill>
        <p:spPr>
          <a:xfrm>
            <a:off x="3784380" y="2994957"/>
            <a:ext cx="307150" cy="307150"/>
          </a:xfrm>
          <a:prstGeom prst="rect">
            <a:avLst/>
          </a:prstGeom>
          <a:noFill/>
          <a:ln>
            <a:noFill/>
          </a:ln>
        </p:spPr>
      </p:pic>
      <p:pic>
        <p:nvPicPr>
          <p:cNvPr id="107" name="Google Shape;107;p15"/>
          <p:cNvPicPr preferRelativeResize="0"/>
          <p:nvPr/>
        </p:nvPicPr>
        <p:blipFill rotWithShape="1">
          <a:blip r:embed="rId8">
            <a:alphaModFix/>
          </a:blip>
          <a:srcRect b="0" l="0" r="0" t="0"/>
          <a:stretch/>
        </p:blipFill>
        <p:spPr>
          <a:xfrm>
            <a:off x="3784385" y="3458372"/>
            <a:ext cx="307150" cy="307150"/>
          </a:xfrm>
          <a:prstGeom prst="rect">
            <a:avLst/>
          </a:prstGeom>
          <a:noFill/>
          <a:ln>
            <a:noFill/>
          </a:ln>
        </p:spPr>
      </p:pic>
      <p:sp>
        <p:nvSpPr>
          <p:cNvPr id="108" name="Google Shape;108;p15"/>
          <p:cNvSpPr txBox="1"/>
          <p:nvPr/>
        </p:nvSpPr>
        <p:spPr>
          <a:xfrm>
            <a:off x="4183532" y="250161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ENVIAR MAIL DESDE NODE CON ETHEREAL</a:t>
            </a:r>
            <a:endParaRPr sz="700">
              <a:latin typeface="Helvetica Neue Light"/>
              <a:ea typeface="Helvetica Neue Light"/>
              <a:cs typeface="Helvetica Neue Light"/>
              <a:sym typeface="Helvetica Neue Light"/>
            </a:endParaRPr>
          </a:p>
        </p:txBody>
      </p:sp>
      <p:sp>
        <p:nvSpPr>
          <p:cNvPr id="109" name="Google Shape;109;p15"/>
          <p:cNvSpPr txBox="1"/>
          <p:nvPr/>
        </p:nvSpPr>
        <p:spPr>
          <a:xfrm>
            <a:off x="4182512" y="3878769"/>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ENVIAR MAILS Y SMS DESDE NUESTRA APP</a:t>
            </a:r>
            <a:endParaRPr sz="700">
              <a:latin typeface="Helvetica Neue Light"/>
              <a:ea typeface="Helvetica Neue Light"/>
              <a:cs typeface="Helvetica Neue Light"/>
              <a:sym typeface="Helvetica Neue Light"/>
            </a:endParaRPr>
          </a:p>
        </p:txBody>
      </p:sp>
      <p:sp>
        <p:nvSpPr>
          <p:cNvPr id="110" name="Google Shape;110;p15"/>
          <p:cNvSpPr txBox="1"/>
          <p:nvPr/>
        </p:nvSpPr>
        <p:spPr>
          <a:xfrm>
            <a:off x="4182512" y="3467329"/>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ENVIAR SMS DESDE NODE</a:t>
            </a:r>
            <a:endParaRPr sz="700">
              <a:latin typeface="Helvetica Neue Light"/>
              <a:ea typeface="Helvetica Neue Light"/>
              <a:cs typeface="Helvetica Neue Light"/>
              <a:sym typeface="Helvetica Neue Light"/>
            </a:endParaRPr>
          </a:p>
        </p:txBody>
      </p:sp>
      <p:sp>
        <p:nvSpPr>
          <p:cNvPr id="111" name="Google Shape;111;p15"/>
          <p:cNvSpPr txBox="1"/>
          <p:nvPr/>
        </p:nvSpPr>
        <p:spPr>
          <a:xfrm>
            <a:off x="4182512" y="2979589"/>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ENVIAR MAIL DESDE NODE CON GMAIL</a:t>
            </a:r>
            <a:endParaRPr sz="700">
              <a:latin typeface="Helvetica Neue Light"/>
              <a:ea typeface="Helvetica Neue Light"/>
              <a:cs typeface="Helvetica Neue Light"/>
              <a:sym typeface="Helvetica Neue Light"/>
            </a:endParaRPr>
          </a:p>
        </p:txBody>
      </p:sp>
      <p:pic>
        <p:nvPicPr>
          <p:cNvPr id="112" name="Google Shape;112;p15"/>
          <p:cNvPicPr preferRelativeResize="0"/>
          <p:nvPr/>
        </p:nvPicPr>
        <p:blipFill rotWithShape="1">
          <a:blip r:embed="rId9">
            <a:alphaModFix/>
          </a:blip>
          <a:srcRect b="0" l="0" r="0" t="0"/>
          <a:stretch/>
        </p:blipFill>
        <p:spPr>
          <a:xfrm>
            <a:off x="6157887" y="2532587"/>
            <a:ext cx="307150" cy="307150"/>
          </a:xfrm>
          <a:prstGeom prst="rect">
            <a:avLst/>
          </a:prstGeom>
          <a:noFill/>
          <a:ln>
            <a:noFill/>
          </a:ln>
        </p:spPr>
      </p:pic>
      <p:pic>
        <p:nvPicPr>
          <p:cNvPr id="113" name="Google Shape;113;p15"/>
          <p:cNvPicPr preferRelativeResize="0"/>
          <p:nvPr/>
        </p:nvPicPr>
        <p:blipFill rotWithShape="1">
          <a:blip r:embed="rId9">
            <a:alphaModFix/>
          </a:blip>
          <a:srcRect b="0" l="0" r="0" t="0"/>
          <a:stretch/>
        </p:blipFill>
        <p:spPr>
          <a:xfrm>
            <a:off x="6150775" y="3000649"/>
            <a:ext cx="307150" cy="307150"/>
          </a:xfrm>
          <a:prstGeom prst="rect">
            <a:avLst/>
          </a:prstGeom>
          <a:noFill/>
          <a:ln>
            <a:noFill/>
          </a:ln>
        </p:spPr>
      </p:pic>
      <p:pic>
        <p:nvPicPr>
          <p:cNvPr id="114" name="Google Shape;114;p15"/>
          <p:cNvPicPr preferRelativeResize="0"/>
          <p:nvPr/>
        </p:nvPicPr>
        <p:blipFill rotWithShape="1">
          <a:blip r:embed="rId10">
            <a:alphaModFix/>
          </a:blip>
          <a:srcRect b="0" l="0" r="0" t="0"/>
          <a:stretch/>
        </p:blipFill>
        <p:spPr>
          <a:xfrm>
            <a:off x="6150775" y="3458374"/>
            <a:ext cx="307150" cy="307150"/>
          </a:xfrm>
          <a:prstGeom prst="rect">
            <a:avLst/>
          </a:prstGeom>
          <a:noFill/>
          <a:ln>
            <a:noFill/>
          </a:ln>
        </p:spPr>
      </p:pic>
      <p:sp>
        <p:nvSpPr>
          <p:cNvPr id="115" name="Google Shape;115;p15"/>
          <p:cNvSpPr txBox="1"/>
          <p:nvPr/>
        </p:nvSpPr>
        <p:spPr>
          <a:xfrm>
            <a:off x="6545732" y="250161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ENVIAR WHATSAPP DESDE NODE</a:t>
            </a:r>
            <a:endParaRPr sz="700">
              <a:latin typeface="Helvetica Neue Light"/>
              <a:ea typeface="Helvetica Neue Light"/>
              <a:cs typeface="Helvetica Neue Light"/>
              <a:sym typeface="Helvetica Neue Light"/>
            </a:endParaRPr>
          </a:p>
        </p:txBody>
      </p:sp>
      <p:sp>
        <p:nvSpPr>
          <p:cNvPr id="116" name="Google Shape;116;p15"/>
          <p:cNvSpPr txBox="1"/>
          <p:nvPr/>
        </p:nvSpPr>
        <p:spPr>
          <a:xfrm>
            <a:off x="6544712" y="3428966"/>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TERCERA ENTREGA DEL PROYECTO FINAL </a:t>
            </a:r>
            <a:endParaRPr sz="700">
              <a:latin typeface="Helvetica Neue Light"/>
              <a:ea typeface="Helvetica Neue Light"/>
              <a:cs typeface="Helvetica Neue Light"/>
              <a:sym typeface="Helvetica Neue Light"/>
            </a:endParaRPr>
          </a:p>
        </p:txBody>
      </p:sp>
      <p:sp>
        <p:nvSpPr>
          <p:cNvPr id="117" name="Google Shape;117;p15"/>
          <p:cNvSpPr txBox="1"/>
          <p:nvPr/>
        </p:nvSpPr>
        <p:spPr>
          <a:xfrm>
            <a:off x="6544712" y="2979589"/>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ENVIAR WHATSAPP A TRAVÉS DE UN FORMULARIO</a:t>
            </a:r>
            <a:endParaRPr sz="700">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2"/>
          <p:cNvSpPr txBox="1"/>
          <p:nvPr/>
        </p:nvSpPr>
        <p:spPr>
          <a:xfrm>
            <a:off x="329525" y="925275"/>
            <a:ext cx="8292000" cy="97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a:buAutoNum type="arabicPeriod"/>
            </a:pPr>
            <a:r>
              <a:rPr lang="en-GB" sz="1800">
                <a:solidFill>
                  <a:schemeClr val="dk1"/>
                </a:solidFill>
                <a:highlight>
                  <a:schemeClr val="lt1"/>
                </a:highlight>
                <a:latin typeface="Helvetica Neue Light"/>
                <a:ea typeface="Helvetica Neue Light"/>
                <a:cs typeface="Helvetica Neue Light"/>
                <a:sym typeface="Helvetica Neue Light"/>
              </a:rPr>
              <a:t>Ingresamos en </a:t>
            </a:r>
            <a:r>
              <a:rPr lang="en-GB" sz="1800" u="sng">
                <a:solidFill>
                  <a:schemeClr val="hlink"/>
                </a:solidFill>
                <a:highlight>
                  <a:schemeClr val="lt1"/>
                </a:highlight>
                <a:latin typeface="Helvetica Neue Light"/>
                <a:ea typeface="Helvetica Neue Light"/>
                <a:cs typeface="Helvetica Neue Light"/>
                <a:sym typeface="Helvetica Neue Light"/>
                <a:hlinkClick r:id="rId3"/>
              </a:rPr>
              <a:t>Twilio</a:t>
            </a:r>
            <a:r>
              <a:rPr lang="en-GB" sz="1800">
                <a:solidFill>
                  <a:schemeClr val="dk1"/>
                </a:solidFill>
                <a:highlight>
                  <a:schemeClr val="lt1"/>
                </a:highlight>
                <a:latin typeface="Helvetica Neue Light"/>
                <a:ea typeface="Helvetica Neue Light"/>
                <a:cs typeface="Helvetica Neue Light"/>
                <a:sym typeface="Helvetica Neue Light"/>
              </a:rPr>
              <a:t> para comenzar a crear una cuenta desde “</a:t>
            </a:r>
            <a:r>
              <a:rPr i="1" lang="en-GB" sz="1800">
                <a:solidFill>
                  <a:schemeClr val="dk1"/>
                </a:solidFill>
                <a:highlight>
                  <a:schemeClr val="lt1"/>
                </a:highlight>
                <a:latin typeface="Helvetica Neue Light"/>
                <a:ea typeface="Helvetica Neue Light"/>
                <a:cs typeface="Helvetica Neue Light"/>
                <a:sym typeface="Helvetica Neue Light"/>
              </a:rPr>
              <a:t>Sign up</a:t>
            </a:r>
            <a:r>
              <a:rPr lang="en-GB"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91" name="Google Shape;391;p42"/>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Comenzando con Twilio</a:t>
            </a:r>
            <a:endParaRPr i="1" sz="3600">
              <a:latin typeface="Anton"/>
              <a:ea typeface="Anton"/>
              <a:cs typeface="Anton"/>
              <a:sym typeface="Anton"/>
            </a:endParaRPr>
          </a:p>
        </p:txBody>
      </p:sp>
      <p:pic>
        <p:nvPicPr>
          <p:cNvPr id="392" name="Google Shape;392;p42"/>
          <p:cNvPicPr preferRelativeResize="0"/>
          <p:nvPr/>
        </p:nvPicPr>
        <p:blipFill>
          <a:blip r:embed="rId4">
            <a:alphaModFix/>
          </a:blip>
          <a:stretch>
            <a:fillRect/>
          </a:stretch>
        </p:blipFill>
        <p:spPr>
          <a:xfrm>
            <a:off x="7567925" y="4659625"/>
            <a:ext cx="1186526" cy="330675"/>
          </a:xfrm>
          <a:prstGeom prst="rect">
            <a:avLst/>
          </a:prstGeom>
          <a:noFill/>
          <a:ln>
            <a:noFill/>
          </a:ln>
        </p:spPr>
      </p:pic>
      <p:grpSp>
        <p:nvGrpSpPr>
          <p:cNvPr id="393" name="Google Shape;393;p42"/>
          <p:cNvGrpSpPr/>
          <p:nvPr/>
        </p:nvGrpSpPr>
        <p:grpSpPr>
          <a:xfrm>
            <a:off x="1647175" y="1910175"/>
            <a:ext cx="5688352" cy="2851526"/>
            <a:chOff x="1647175" y="2062575"/>
            <a:chExt cx="5688352" cy="2851526"/>
          </a:xfrm>
        </p:grpSpPr>
        <p:pic>
          <p:nvPicPr>
            <p:cNvPr id="394" name="Google Shape;394;p42"/>
            <p:cNvPicPr preferRelativeResize="0"/>
            <p:nvPr/>
          </p:nvPicPr>
          <p:blipFill rotWithShape="1">
            <a:blip r:embed="rId5">
              <a:alphaModFix/>
            </a:blip>
            <a:srcRect b="0" l="0" r="1136" t="7800"/>
            <a:stretch/>
          </p:blipFill>
          <p:spPr>
            <a:xfrm>
              <a:off x="1647175" y="2062575"/>
              <a:ext cx="5688352" cy="2851526"/>
            </a:xfrm>
            <a:prstGeom prst="rect">
              <a:avLst/>
            </a:prstGeom>
            <a:noFill/>
            <a:ln cap="flat" cmpd="sng" w="9525">
              <a:solidFill>
                <a:schemeClr val="dk2"/>
              </a:solidFill>
              <a:prstDash val="solid"/>
              <a:round/>
              <a:headEnd len="sm" w="sm" type="none"/>
              <a:tailEnd len="sm" w="sm" type="none"/>
            </a:ln>
          </p:spPr>
        </p:pic>
        <p:sp>
          <p:nvSpPr>
            <p:cNvPr id="395" name="Google Shape;395;p42"/>
            <p:cNvSpPr/>
            <p:nvPr/>
          </p:nvSpPr>
          <p:spPr>
            <a:xfrm>
              <a:off x="6915341" y="2251050"/>
              <a:ext cx="368400" cy="213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6" name="Google Shape;396;p42"/>
          <p:cNvPicPr preferRelativeResize="0"/>
          <p:nvPr/>
        </p:nvPicPr>
        <p:blipFill rotWithShape="1">
          <a:blip r:embed="rId6">
            <a:alphaModFix/>
          </a:blip>
          <a:srcRect b="20454" l="22363" r="20454" t="22363"/>
          <a:stretch/>
        </p:blipFill>
        <p:spPr>
          <a:xfrm>
            <a:off x="224500" y="172600"/>
            <a:ext cx="681675" cy="681675"/>
          </a:xfrm>
          <a:prstGeom prst="rect">
            <a:avLst/>
          </a:prstGeom>
          <a:noFill/>
          <a:ln>
            <a:noFill/>
          </a:ln>
        </p:spPr>
      </p:pic>
      <p:pic>
        <p:nvPicPr>
          <p:cNvPr id="397" name="Google Shape;397;p42"/>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pSp>
        <p:nvGrpSpPr>
          <p:cNvPr id="402" name="Google Shape;402;p43"/>
          <p:cNvGrpSpPr/>
          <p:nvPr/>
        </p:nvGrpSpPr>
        <p:grpSpPr>
          <a:xfrm>
            <a:off x="310919" y="1907184"/>
            <a:ext cx="4558600" cy="2293882"/>
            <a:chOff x="310925" y="2166150"/>
            <a:chExt cx="4021348" cy="2023538"/>
          </a:xfrm>
        </p:grpSpPr>
        <p:pic>
          <p:nvPicPr>
            <p:cNvPr id="403" name="Google Shape;403;p43"/>
            <p:cNvPicPr preferRelativeResize="0"/>
            <p:nvPr/>
          </p:nvPicPr>
          <p:blipFill rotWithShape="1">
            <a:blip r:embed="rId3">
              <a:alphaModFix/>
            </a:blip>
            <a:srcRect b="0" l="0" r="1487" t="8817"/>
            <a:stretch/>
          </p:blipFill>
          <p:spPr>
            <a:xfrm>
              <a:off x="310925" y="2166150"/>
              <a:ext cx="4021348" cy="2000700"/>
            </a:xfrm>
            <a:prstGeom prst="rect">
              <a:avLst/>
            </a:prstGeom>
            <a:noFill/>
            <a:ln cap="flat" cmpd="sng" w="19050">
              <a:solidFill>
                <a:schemeClr val="dk2"/>
              </a:solidFill>
              <a:prstDash val="solid"/>
              <a:round/>
              <a:headEnd len="sm" w="sm" type="none"/>
              <a:tailEnd len="sm" w="sm" type="none"/>
            </a:ln>
          </p:spPr>
        </p:pic>
        <p:sp>
          <p:nvSpPr>
            <p:cNvPr id="404" name="Google Shape;404;p43"/>
            <p:cNvSpPr/>
            <p:nvPr/>
          </p:nvSpPr>
          <p:spPr>
            <a:xfrm rot="10800000">
              <a:off x="1987846" y="4046588"/>
              <a:ext cx="299400" cy="143100"/>
            </a:xfrm>
            <a:prstGeom prst="lef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43"/>
          <p:cNvGrpSpPr/>
          <p:nvPr/>
        </p:nvGrpSpPr>
        <p:grpSpPr>
          <a:xfrm>
            <a:off x="4240672" y="2547643"/>
            <a:ext cx="4627523" cy="2267993"/>
            <a:chOff x="4654325" y="2167751"/>
            <a:chExt cx="4082148" cy="2000700"/>
          </a:xfrm>
        </p:grpSpPr>
        <p:pic>
          <p:nvPicPr>
            <p:cNvPr id="406" name="Google Shape;406;p43"/>
            <p:cNvPicPr preferRelativeResize="0"/>
            <p:nvPr/>
          </p:nvPicPr>
          <p:blipFill rotWithShape="1">
            <a:blip r:embed="rId4">
              <a:alphaModFix/>
            </a:blip>
            <a:srcRect b="0" l="0" r="0" t="8817"/>
            <a:stretch/>
          </p:blipFill>
          <p:spPr>
            <a:xfrm>
              <a:off x="4654325" y="2167751"/>
              <a:ext cx="4082148" cy="2000700"/>
            </a:xfrm>
            <a:prstGeom prst="rect">
              <a:avLst/>
            </a:prstGeom>
            <a:noFill/>
            <a:ln cap="flat" cmpd="sng" w="19050">
              <a:solidFill>
                <a:schemeClr val="dk2"/>
              </a:solidFill>
              <a:prstDash val="solid"/>
              <a:round/>
              <a:headEnd len="sm" w="sm" type="none"/>
              <a:tailEnd len="sm" w="sm" type="none"/>
            </a:ln>
          </p:spPr>
        </p:pic>
        <p:sp>
          <p:nvSpPr>
            <p:cNvPr id="407" name="Google Shape;407;p43"/>
            <p:cNvSpPr/>
            <p:nvPr/>
          </p:nvSpPr>
          <p:spPr>
            <a:xfrm>
              <a:off x="4820855" y="2596701"/>
              <a:ext cx="1564800" cy="449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43"/>
          <p:cNvSpPr txBox="1"/>
          <p:nvPr/>
        </p:nvSpPr>
        <p:spPr>
          <a:xfrm>
            <a:off x="329525" y="849075"/>
            <a:ext cx="8292000" cy="97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a:buAutoNum type="arabicPeriod" startAt="2"/>
            </a:pPr>
            <a:r>
              <a:rPr lang="en-GB" sz="1800">
                <a:solidFill>
                  <a:schemeClr val="dk1"/>
                </a:solidFill>
                <a:highlight>
                  <a:schemeClr val="lt1"/>
                </a:highlight>
                <a:latin typeface="Helvetica Neue Light"/>
                <a:ea typeface="Helvetica Neue Light"/>
                <a:cs typeface="Helvetica Neue Light"/>
                <a:sym typeface="Helvetica Neue Light"/>
              </a:rPr>
              <a:t>Completamos los datos e iniciamos nuestro período de prueba gratis. Luego, vamos al </a:t>
            </a:r>
            <a:r>
              <a:rPr lang="en-GB" sz="1800" u="sng">
                <a:solidFill>
                  <a:schemeClr val="hlink"/>
                </a:solidFill>
                <a:highlight>
                  <a:schemeClr val="lt1"/>
                </a:highlight>
                <a:latin typeface="Helvetica Neue Light"/>
                <a:ea typeface="Helvetica Neue Light"/>
                <a:cs typeface="Helvetica Neue Light"/>
                <a:sym typeface="Helvetica Neue Light"/>
                <a:hlinkClick r:id="rId5"/>
              </a:rPr>
              <a:t>login</a:t>
            </a:r>
            <a:r>
              <a:rPr lang="en-GB" sz="1800">
                <a:solidFill>
                  <a:schemeClr val="dk1"/>
                </a:solidFill>
                <a:highlight>
                  <a:schemeClr val="lt1"/>
                </a:highlight>
                <a:latin typeface="Helvetica Neue Light"/>
                <a:ea typeface="Helvetica Neue Light"/>
                <a:cs typeface="Helvetica Neue Light"/>
                <a:sym typeface="Helvetica Neue Light"/>
              </a:rPr>
              <a:t> e iniciamos sesión con el mail con que nos registramos.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09" name="Google Shape;409;p43"/>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Comenzando con Twilio</a:t>
            </a:r>
            <a:endParaRPr i="1" sz="3600">
              <a:latin typeface="Anton"/>
              <a:ea typeface="Anton"/>
              <a:cs typeface="Anton"/>
              <a:sym typeface="Anton"/>
            </a:endParaRPr>
          </a:p>
        </p:txBody>
      </p:sp>
      <p:pic>
        <p:nvPicPr>
          <p:cNvPr id="410" name="Google Shape;410;p43"/>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411" name="Google Shape;411;p43"/>
          <p:cNvSpPr/>
          <p:nvPr/>
        </p:nvSpPr>
        <p:spPr>
          <a:xfrm>
            <a:off x="4077150" y="3778525"/>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43"/>
          <p:cNvPicPr preferRelativeResize="0"/>
          <p:nvPr/>
        </p:nvPicPr>
        <p:blipFill rotWithShape="1">
          <a:blip r:embed="rId7">
            <a:alphaModFix/>
          </a:blip>
          <a:srcRect b="20454" l="22363" r="20454" t="22363"/>
          <a:stretch/>
        </p:blipFill>
        <p:spPr>
          <a:xfrm>
            <a:off x="224500" y="172600"/>
            <a:ext cx="681675" cy="681675"/>
          </a:xfrm>
          <a:prstGeom prst="rect">
            <a:avLst/>
          </a:prstGeom>
          <a:noFill/>
          <a:ln>
            <a:noFill/>
          </a:ln>
        </p:spPr>
      </p:pic>
      <p:pic>
        <p:nvPicPr>
          <p:cNvPr id="413" name="Google Shape;413;p43"/>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nvSpPr>
        <p:spPr>
          <a:xfrm>
            <a:off x="329525" y="908015"/>
            <a:ext cx="8292000" cy="97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rgbClr val="3CEFAB"/>
              </a:buClr>
              <a:buSzPts val="1800"/>
              <a:buFont typeface="Helvetica Neue"/>
              <a:buAutoNum type="arabicPeriod" startAt="3"/>
            </a:pPr>
            <a:r>
              <a:rPr lang="en-GB" sz="1800">
                <a:solidFill>
                  <a:schemeClr val="dk1"/>
                </a:solidFill>
                <a:highlight>
                  <a:schemeClr val="lt1"/>
                </a:highlight>
                <a:latin typeface="Helvetica Neue Light"/>
                <a:ea typeface="Helvetica Neue Light"/>
                <a:cs typeface="Helvetica Neue Light"/>
                <a:sym typeface="Helvetica Neue Light"/>
              </a:rPr>
              <a:t>Vemos que como prueba, Twilio nos da una cantidad de USD para usar para SMS y un número que es el número de salida. Este es el número que el usuario verá cuando le llegue el mensaje, el número desde el que se envía.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19" name="Google Shape;419;p44"/>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Comenzando con Twilio</a:t>
            </a:r>
            <a:endParaRPr i="1" sz="3600">
              <a:latin typeface="Anton"/>
              <a:ea typeface="Anton"/>
              <a:cs typeface="Anton"/>
              <a:sym typeface="Anton"/>
            </a:endParaRPr>
          </a:p>
        </p:txBody>
      </p:sp>
      <p:pic>
        <p:nvPicPr>
          <p:cNvPr id="420" name="Google Shape;420;p44"/>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421" name="Google Shape;421;p44"/>
          <p:cNvGrpSpPr/>
          <p:nvPr/>
        </p:nvGrpSpPr>
        <p:grpSpPr>
          <a:xfrm>
            <a:off x="1793180" y="2124362"/>
            <a:ext cx="5557645" cy="2763857"/>
            <a:chOff x="1849550" y="2425050"/>
            <a:chExt cx="5106252" cy="2539376"/>
          </a:xfrm>
        </p:grpSpPr>
        <p:pic>
          <p:nvPicPr>
            <p:cNvPr id="422" name="Google Shape;422;p44"/>
            <p:cNvPicPr preferRelativeResize="0"/>
            <p:nvPr/>
          </p:nvPicPr>
          <p:blipFill rotWithShape="1">
            <a:blip r:embed="rId4">
              <a:alphaModFix/>
            </a:blip>
            <a:srcRect b="0" l="0" r="980" t="8382"/>
            <a:stretch/>
          </p:blipFill>
          <p:spPr>
            <a:xfrm>
              <a:off x="1849550" y="2425050"/>
              <a:ext cx="5106252" cy="2539376"/>
            </a:xfrm>
            <a:prstGeom prst="rect">
              <a:avLst/>
            </a:prstGeom>
            <a:noFill/>
            <a:ln cap="flat" cmpd="sng" w="19050">
              <a:solidFill>
                <a:schemeClr val="dk2"/>
              </a:solidFill>
              <a:prstDash val="solid"/>
              <a:round/>
              <a:headEnd len="sm" w="sm" type="none"/>
              <a:tailEnd len="sm" w="sm" type="none"/>
            </a:ln>
          </p:spPr>
        </p:pic>
        <p:sp>
          <p:nvSpPr>
            <p:cNvPr id="423" name="Google Shape;423;p44"/>
            <p:cNvSpPr/>
            <p:nvPr/>
          </p:nvSpPr>
          <p:spPr>
            <a:xfrm>
              <a:off x="2609955" y="3657939"/>
              <a:ext cx="1590300" cy="395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4" name="Google Shape;424;p44"/>
          <p:cNvPicPr preferRelativeResize="0"/>
          <p:nvPr/>
        </p:nvPicPr>
        <p:blipFill rotWithShape="1">
          <a:blip r:embed="rId5">
            <a:alphaModFix/>
          </a:blip>
          <a:srcRect b="20454" l="22363" r="20454" t="22363"/>
          <a:stretch/>
        </p:blipFill>
        <p:spPr>
          <a:xfrm>
            <a:off x="224500" y="172600"/>
            <a:ext cx="681675" cy="681675"/>
          </a:xfrm>
          <a:prstGeom prst="rect">
            <a:avLst/>
          </a:prstGeom>
          <a:noFill/>
          <a:ln>
            <a:noFill/>
          </a:ln>
        </p:spPr>
      </p:pic>
      <p:pic>
        <p:nvPicPr>
          <p:cNvPr id="425" name="Google Shape;425;p44"/>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nvSpPr>
        <p:spPr>
          <a:xfrm>
            <a:off x="329525" y="849075"/>
            <a:ext cx="8292000" cy="97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a:buAutoNum type="arabicPeriod" startAt="4"/>
            </a:pPr>
            <a:r>
              <a:rPr lang="en-GB" sz="1800">
                <a:solidFill>
                  <a:schemeClr val="dk1"/>
                </a:solidFill>
                <a:highlight>
                  <a:schemeClr val="lt1"/>
                </a:highlight>
                <a:latin typeface="Helvetica Neue Light"/>
                <a:ea typeface="Helvetica Neue Light"/>
                <a:cs typeface="Helvetica Neue Light"/>
                <a:sym typeface="Helvetica Neue Light"/>
              </a:rPr>
              <a:t>Luego, vamos a </a:t>
            </a:r>
            <a:r>
              <a:rPr i="1" lang="en-GB" sz="1800">
                <a:solidFill>
                  <a:schemeClr val="dk1"/>
                </a:solidFill>
                <a:highlight>
                  <a:schemeClr val="lt1"/>
                </a:highlight>
                <a:latin typeface="Helvetica Neue Light"/>
                <a:ea typeface="Helvetica Neue Light"/>
                <a:cs typeface="Helvetica Neue Light"/>
                <a:sym typeface="Helvetica Neue Light"/>
              </a:rPr>
              <a:t>phone number</a:t>
            </a:r>
            <a:r>
              <a:rPr lang="en-GB" sz="1800">
                <a:solidFill>
                  <a:schemeClr val="dk1"/>
                </a:solidFill>
                <a:highlight>
                  <a:schemeClr val="lt1"/>
                </a:highlight>
                <a:latin typeface="Helvetica Neue Light"/>
                <a:ea typeface="Helvetica Neue Light"/>
                <a:cs typeface="Helvetica Neue Light"/>
                <a:sym typeface="Helvetica Neue Light"/>
              </a:rPr>
              <a:t> y vemos los números que están activos y desde los cuales entonces podemos enviar los mensajes.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31" name="Google Shape;431;p45"/>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Comenzando con Twilio</a:t>
            </a:r>
            <a:endParaRPr i="1" sz="3600">
              <a:latin typeface="Anton"/>
              <a:ea typeface="Anton"/>
              <a:cs typeface="Anton"/>
              <a:sym typeface="Anton"/>
            </a:endParaRPr>
          </a:p>
        </p:txBody>
      </p:sp>
      <p:pic>
        <p:nvPicPr>
          <p:cNvPr id="432" name="Google Shape;432;p45"/>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433" name="Google Shape;433;p45"/>
          <p:cNvGrpSpPr/>
          <p:nvPr/>
        </p:nvGrpSpPr>
        <p:grpSpPr>
          <a:xfrm>
            <a:off x="228605" y="2088521"/>
            <a:ext cx="4489095" cy="2244496"/>
            <a:chOff x="228600" y="2088475"/>
            <a:chExt cx="4181348" cy="2090626"/>
          </a:xfrm>
        </p:grpSpPr>
        <p:pic>
          <p:nvPicPr>
            <p:cNvPr id="434" name="Google Shape;434;p45"/>
            <p:cNvPicPr preferRelativeResize="0"/>
            <p:nvPr/>
          </p:nvPicPr>
          <p:blipFill rotWithShape="1">
            <a:blip r:embed="rId4">
              <a:alphaModFix/>
            </a:blip>
            <a:srcRect b="0" l="0" r="1166" t="8071"/>
            <a:stretch/>
          </p:blipFill>
          <p:spPr>
            <a:xfrm>
              <a:off x="228600" y="2088475"/>
              <a:ext cx="4181348" cy="2090626"/>
            </a:xfrm>
            <a:prstGeom prst="rect">
              <a:avLst/>
            </a:prstGeom>
            <a:noFill/>
            <a:ln cap="flat" cmpd="sng" w="9525">
              <a:solidFill>
                <a:schemeClr val="dk2"/>
              </a:solidFill>
              <a:prstDash val="solid"/>
              <a:round/>
              <a:headEnd len="sm" w="sm" type="none"/>
              <a:tailEnd len="sm" w="sm" type="none"/>
            </a:ln>
          </p:spPr>
        </p:pic>
        <p:sp>
          <p:nvSpPr>
            <p:cNvPr id="435" name="Google Shape;435;p45"/>
            <p:cNvSpPr/>
            <p:nvPr/>
          </p:nvSpPr>
          <p:spPr>
            <a:xfrm>
              <a:off x="228600" y="3100101"/>
              <a:ext cx="676800" cy="99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6" name="Google Shape;436;p45"/>
          <p:cNvPicPr preferRelativeResize="0"/>
          <p:nvPr/>
        </p:nvPicPr>
        <p:blipFill rotWithShape="1">
          <a:blip r:embed="rId5">
            <a:alphaModFix/>
          </a:blip>
          <a:srcRect b="0" l="0" r="0" t="8071"/>
          <a:stretch/>
        </p:blipFill>
        <p:spPr>
          <a:xfrm>
            <a:off x="4326137" y="2321500"/>
            <a:ext cx="4542176" cy="2244450"/>
          </a:xfrm>
          <a:prstGeom prst="rect">
            <a:avLst/>
          </a:prstGeom>
          <a:noFill/>
          <a:ln cap="flat" cmpd="sng" w="9525">
            <a:solidFill>
              <a:schemeClr val="dk2"/>
            </a:solidFill>
            <a:prstDash val="solid"/>
            <a:round/>
            <a:headEnd len="sm" w="sm" type="none"/>
            <a:tailEnd len="sm" w="sm" type="none"/>
          </a:ln>
        </p:spPr>
      </p:pic>
      <p:pic>
        <p:nvPicPr>
          <p:cNvPr id="437" name="Google Shape;437;p45"/>
          <p:cNvPicPr preferRelativeResize="0"/>
          <p:nvPr/>
        </p:nvPicPr>
        <p:blipFill rotWithShape="1">
          <a:blip r:embed="rId6">
            <a:alphaModFix/>
          </a:blip>
          <a:srcRect b="20454" l="22363" r="20454" t="22363"/>
          <a:stretch/>
        </p:blipFill>
        <p:spPr>
          <a:xfrm>
            <a:off x="224500" y="172600"/>
            <a:ext cx="681675" cy="681675"/>
          </a:xfrm>
          <a:prstGeom prst="rect">
            <a:avLst/>
          </a:prstGeom>
          <a:noFill/>
          <a:ln>
            <a:noFill/>
          </a:ln>
        </p:spPr>
      </p:pic>
      <p:pic>
        <p:nvPicPr>
          <p:cNvPr id="438" name="Google Shape;438;p45"/>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439" name="Google Shape;439;p45"/>
          <p:cNvSpPr/>
          <p:nvPr/>
        </p:nvSpPr>
        <p:spPr>
          <a:xfrm>
            <a:off x="4128925" y="3778525"/>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6"/>
          <p:cNvSpPr txBox="1"/>
          <p:nvPr/>
        </p:nvSpPr>
        <p:spPr>
          <a:xfrm>
            <a:off x="153075" y="772875"/>
            <a:ext cx="8740800" cy="681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a:buAutoNum type="arabicPeriod" startAt="5"/>
            </a:pPr>
            <a:r>
              <a:rPr lang="en-GB" sz="1800">
                <a:solidFill>
                  <a:schemeClr val="dk1"/>
                </a:solidFill>
                <a:highlight>
                  <a:schemeClr val="lt1"/>
                </a:highlight>
                <a:latin typeface="Helvetica Neue Light"/>
                <a:ea typeface="Helvetica Neue Light"/>
                <a:cs typeface="Helvetica Neue Light"/>
                <a:sym typeface="Helvetica Neue Light"/>
              </a:rPr>
              <a:t>Vamos ahora a nuestro proyecto e instalamos Twilio como dependencia.</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45" name="Google Shape;445;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6" name="Google Shape;446;p46"/>
          <p:cNvPicPr preferRelativeResize="0"/>
          <p:nvPr/>
        </p:nvPicPr>
        <p:blipFill>
          <a:blip r:embed="rId4">
            <a:alphaModFix/>
          </a:blip>
          <a:stretch>
            <a:fillRect/>
          </a:stretch>
        </p:blipFill>
        <p:spPr>
          <a:xfrm>
            <a:off x="3361100" y="1377975"/>
            <a:ext cx="2228850" cy="304800"/>
          </a:xfrm>
          <a:prstGeom prst="rect">
            <a:avLst/>
          </a:prstGeom>
          <a:noFill/>
          <a:ln cap="flat" cmpd="sng" w="9525">
            <a:solidFill>
              <a:schemeClr val="dk2"/>
            </a:solidFill>
            <a:prstDash val="solid"/>
            <a:round/>
            <a:headEnd len="sm" w="sm" type="none"/>
            <a:tailEnd len="sm" w="sm" type="none"/>
          </a:ln>
        </p:spPr>
      </p:pic>
      <p:sp>
        <p:nvSpPr>
          <p:cNvPr id="447" name="Google Shape;447;p46"/>
          <p:cNvSpPr txBox="1"/>
          <p:nvPr/>
        </p:nvSpPr>
        <p:spPr>
          <a:xfrm>
            <a:off x="153075" y="1611075"/>
            <a:ext cx="8740800" cy="681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0"/>
              </a:spcAft>
              <a:buClr>
                <a:srgbClr val="3CEFAB"/>
              </a:buClr>
              <a:buSzPts val="1800"/>
              <a:buFont typeface="Helvetica Neue"/>
              <a:buAutoNum type="arabicPeriod" startAt="6"/>
            </a:pPr>
            <a:r>
              <a:rPr lang="en-GB" sz="1800">
                <a:solidFill>
                  <a:schemeClr val="dk1"/>
                </a:solidFill>
                <a:highlight>
                  <a:schemeClr val="lt1"/>
                </a:highlight>
                <a:latin typeface="Helvetica Neue Light"/>
                <a:ea typeface="Helvetica Neue Light"/>
                <a:cs typeface="Helvetica Neue Light"/>
                <a:sym typeface="Helvetica Neue Light"/>
              </a:rPr>
              <a:t>Luego configuramos el envío de mensajes como muestra el siguiente código.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a:buAutoNum type="arabicPeriod" startAt="6"/>
            </a:pPr>
            <a:r>
              <a:rPr lang="en-GB" sz="1800">
                <a:solidFill>
                  <a:schemeClr val="dk1"/>
                </a:solidFill>
                <a:highlight>
                  <a:schemeClr val="lt1"/>
                </a:highlight>
                <a:latin typeface="Helvetica Neue Light"/>
                <a:ea typeface="Helvetica Neue Light"/>
                <a:cs typeface="Helvetica Neue Light"/>
                <a:sym typeface="Helvetica Neue Light"/>
              </a:rPr>
              <a:t>Los datos de </a:t>
            </a:r>
            <a:r>
              <a:rPr i="1" lang="en-GB" sz="1800">
                <a:solidFill>
                  <a:schemeClr val="dk1"/>
                </a:solidFill>
                <a:highlight>
                  <a:schemeClr val="lt1"/>
                </a:highlight>
                <a:latin typeface="Helvetica Neue Light"/>
                <a:ea typeface="Helvetica Neue Light"/>
                <a:cs typeface="Helvetica Neue Light"/>
                <a:sym typeface="Helvetica Neue Light"/>
              </a:rPr>
              <a:t>accountSid</a:t>
            </a:r>
            <a:r>
              <a:rPr lang="en-GB" sz="1800">
                <a:solidFill>
                  <a:schemeClr val="dk1"/>
                </a:solidFill>
                <a:highlight>
                  <a:schemeClr val="lt1"/>
                </a:highlight>
                <a:latin typeface="Helvetica Neue Light"/>
                <a:ea typeface="Helvetica Neue Light"/>
                <a:cs typeface="Helvetica Neue Light"/>
                <a:sym typeface="Helvetica Neue Light"/>
              </a:rPr>
              <a:t> y </a:t>
            </a:r>
            <a:r>
              <a:rPr i="1" lang="en-GB" sz="1800">
                <a:solidFill>
                  <a:schemeClr val="dk1"/>
                </a:solidFill>
                <a:highlight>
                  <a:schemeClr val="lt1"/>
                </a:highlight>
                <a:latin typeface="Helvetica Neue Light"/>
                <a:ea typeface="Helvetica Neue Light"/>
                <a:cs typeface="Helvetica Neue Light"/>
                <a:sym typeface="Helvetica Neue Light"/>
              </a:rPr>
              <a:t>authToken </a:t>
            </a:r>
            <a:r>
              <a:rPr lang="en-GB" sz="1800">
                <a:solidFill>
                  <a:schemeClr val="dk1"/>
                </a:solidFill>
                <a:highlight>
                  <a:schemeClr val="lt1"/>
                </a:highlight>
                <a:latin typeface="Helvetica Neue Light"/>
                <a:ea typeface="Helvetica Neue Light"/>
                <a:cs typeface="Helvetica Neue Light"/>
                <a:sym typeface="Helvetica Neue Light"/>
              </a:rPr>
              <a:t>lo sacamos de la cuenta de Twilio que creamos.</a:t>
            </a:r>
            <a:endParaRPr sz="1800">
              <a:solidFill>
                <a:schemeClr val="dk1"/>
              </a:solidFill>
              <a:highlight>
                <a:schemeClr val="lt1"/>
              </a:highlight>
              <a:latin typeface="Helvetica Neue Light"/>
              <a:ea typeface="Helvetica Neue Light"/>
              <a:cs typeface="Helvetica Neue Light"/>
              <a:sym typeface="Helvetica Neue Light"/>
            </a:endParaRPr>
          </a:p>
        </p:txBody>
      </p:sp>
      <p:grpSp>
        <p:nvGrpSpPr>
          <p:cNvPr id="448" name="Google Shape;448;p46"/>
          <p:cNvGrpSpPr/>
          <p:nvPr/>
        </p:nvGrpSpPr>
        <p:grpSpPr>
          <a:xfrm>
            <a:off x="2319150" y="2749575"/>
            <a:ext cx="4245624" cy="2262700"/>
            <a:chOff x="2319150" y="2749575"/>
            <a:chExt cx="4245624" cy="2262700"/>
          </a:xfrm>
        </p:grpSpPr>
        <p:pic>
          <p:nvPicPr>
            <p:cNvPr id="449" name="Google Shape;449;p46"/>
            <p:cNvPicPr preferRelativeResize="0"/>
            <p:nvPr/>
          </p:nvPicPr>
          <p:blipFill>
            <a:blip r:embed="rId5">
              <a:alphaModFix/>
            </a:blip>
            <a:stretch>
              <a:fillRect/>
            </a:stretch>
          </p:blipFill>
          <p:spPr>
            <a:xfrm>
              <a:off x="2319150" y="2749575"/>
              <a:ext cx="4245624" cy="2262700"/>
            </a:xfrm>
            <a:prstGeom prst="rect">
              <a:avLst/>
            </a:prstGeom>
            <a:noFill/>
            <a:ln cap="flat" cmpd="sng" w="19050">
              <a:solidFill>
                <a:schemeClr val="dk2"/>
              </a:solidFill>
              <a:prstDash val="solid"/>
              <a:round/>
              <a:headEnd len="sm" w="sm" type="none"/>
              <a:tailEnd len="sm" w="sm" type="none"/>
            </a:ln>
          </p:spPr>
        </p:pic>
        <p:cxnSp>
          <p:nvCxnSpPr>
            <p:cNvPr id="450" name="Google Shape;450;p46"/>
            <p:cNvCxnSpPr/>
            <p:nvPr/>
          </p:nvCxnSpPr>
          <p:spPr>
            <a:xfrm>
              <a:off x="3730982" y="3913465"/>
              <a:ext cx="932400" cy="7200"/>
            </a:xfrm>
            <a:prstGeom prst="straightConnector1">
              <a:avLst/>
            </a:prstGeom>
            <a:noFill/>
            <a:ln cap="flat" cmpd="sng" w="19050">
              <a:solidFill>
                <a:srgbClr val="FF0000"/>
              </a:solidFill>
              <a:prstDash val="solid"/>
              <a:round/>
              <a:headEnd len="med" w="med" type="none"/>
              <a:tailEnd len="med" w="med" type="none"/>
            </a:ln>
          </p:spPr>
        </p:cxnSp>
      </p:grpSp>
      <p:pic>
        <p:nvPicPr>
          <p:cNvPr id="451" name="Google Shape;451;p46"/>
          <p:cNvPicPr preferRelativeResize="0"/>
          <p:nvPr/>
        </p:nvPicPr>
        <p:blipFill rotWithShape="1">
          <a:blip r:embed="rId6">
            <a:alphaModFix/>
          </a:blip>
          <a:srcRect b="20454" l="22363" r="20454" t="22363"/>
          <a:stretch/>
        </p:blipFill>
        <p:spPr>
          <a:xfrm>
            <a:off x="224500" y="172600"/>
            <a:ext cx="681675" cy="681675"/>
          </a:xfrm>
          <a:prstGeom prst="rect">
            <a:avLst/>
          </a:prstGeom>
          <a:noFill/>
          <a:ln>
            <a:noFill/>
          </a:ln>
        </p:spPr>
      </p:pic>
      <p:pic>
        <p:nvPicPr>
          <p:cNvPr id="452" name="Google Shape;452;p46"/>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453" name="Google Shape;453;p46"/>
          <p:cNvSpPr txBox="1"/>
          <p:nvPr/>
        </p:nvSpPr>
        <p:spPr>
          <a:xfrm>
            <a:off x="10281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Twilio en nuestra app</a:t>
            </a:r>
            <a:endParaRPr i="1" sz="3600">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7"/>
          <p:cNvSpPr txBox="1"/>
          <p:nvPr/>
        </p:nvSpPr>
        <p:spPr>
          <a:xfrm>
            <a:off x="153075" y="772875"/>
            <a:ext cx="8740800" cy="681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a:buAutoNum type="arabicPeriod" startAt="5"/>
            </a:pPr>
            <a:r>
              <a:rPr lang="en-GB" sz="1800">
                <a:solidFill>
                  <a:schemeClr val="dk1"/>
                </a:solidFill>
                <a:highlight>
                  <a:schemeClr val="lt1"/>
                </a:highlight>
                <a:latin typeface="Helvetica Neue Light"/>
                <a:ea typeface="Helvetica Neue Light"/>
                <a:cs typeface="Helvetica Neue Light"/>
                <a:sym typeface="Helvetica Neue Light"/>
              </a:rPr>
              <a:t>Vamos ahora a nuestro proyecto e instalamos Twilio como dependencia.</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59" name="Google Shape;459;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0" name="Google Shape;460;p47"/>
          <p:cNvPicPr preferRelativeResize="0"/>
          <p:nvPr/>
        </p:nvPicPr>
        <p:blipFill>
          <a:blip r:embed="rId4">
            <a:alphaModFix/>
          </a:blip>
          <a:stretch>
            <a:fillRect/>
          </a:stretch>
        </p:blipFill>
        <p:spPr>
          <a:xfrm>
            <a:off x="3361100" y="1377975"/>
            <a:ext cx="2228850" cy="304800"/>
          </a:xfrm>
          <a:prstGeom prst="rect">
            <a:avLst/>
          </a:prstGeom>
          <a:noFill/>
          <a:ln cap="flat" cmpd="sng" w="9525">
            <a:solidFill>
              <a:schemeClr val="dk2"/>
            </a:solidFill>
            <a:prstDash val="solid"/>
            <a:round/>
            <a:headEnd len="sm" w="sm" type="none"/>
            <a:tailEnd len="sm" w="sm" type="none"/>
          </a:ln>
        </p:spPr>
      </p:pic>
      <p:grpSp>
        <p:nvGrpSpPr>
          <p:cNvPr id="461" name="Google Shape;461;p47"/>
          <p:cNvGrpSpPr/>
          <p:nvPr/>
        </p:nvGrpSpPr>
        <p:grpSpPr>
          <a:xfrm>
            <a:off x="1920783" y="2053048"/>
            <a:ext cx="5441616" cy="2900103"/>
            <a:chOff x="2319150" y="2749575"/>
            <a:chExt cx="4245624" cy="2262700"/>
          </a:xfrm>
        </p:grpSpPr>
        <p:pic>
          <p:nvPicPr>
            <p:cNvPr id="462" name="Google Shape;462;p47"/>
            <p:cNvPicPr preferRelativeResize="0"/>
            <p:nvPr/>
          </p:nvPicPr>
          <p:blipFill>
            <a:blip r:embed="rId5">
              <a:alphaModFix/>
            </a:blip>
            <a:stretch>
              <a:fillRect/>
            </a:stretch>
          </p:blipFill>
          <p:spPr>
            <a:xfrm>
              <a:off x="2319150" y="2749575"/>
              <a:ext cx="4245624" cy="2262700"/>
            </a:xfrm>
            <a:prstGeom prst="rect">
              <a:avLst/>
            </a:prstGeom>
            <a:noFill/>
            <a:ln cap="flat" cmpd="sng" w="19050">
              <a:solidFill>
                <a:schemeClr val="dk2"/>
              </a:solidFill>
              <a:prstDash val="solid"/>
              <a:round/>
              <a:headEnd len="sm" w="sm" type="none"/>
              <a:tailEnd len="sm" w="sm" type="none"/>
            </a:ln>
          </p:spPr>
        </p:pic>
        <p:cxnSp>
          <p:nvCxnSpPr>
            <p:cNvPr id="463" name="Google Shape;463;p47"/>
            <p:cNvCxnSpPr/>
            <p:nvPr/>
          </p:nvCxnSpPr>
          <p:spPr>
            <a:xfrm>
              <a:off x="3730982" y="3913465"/>
              <a:ext cx="932400" cy="7200"/>
            </a:xfrm>
            <a:prstGeom prst="straightConnector1">
              <a:avLst/>
            </a:prstGeom>
            <a:noFill/>
            <a:ln cap="flat" cmpd="sng" w="19050">
              <a:solidFill>
                <a:srgbClr val="FF0000"/>
              </a:solidFill>
              <a:prstDash val="solid"/>
              <a:round/>
              <a:headEnd len="med" w="med" type="none"/>
              <a:tailEnd len="med" w="med" type="none"/>
            </a:ln>
          </p:spPr>
        </p:cxnSp>
      </p:grpSp>
      <p:pic>
        <p:nvPicPr>
          <p:cNvPr id="464" name="Google Shape;464;p47"/>
          <p:cNvPicPr preferRelativeResize="0"/>
          <p:nvPr/>
        </p:nvPicPr>
        <p:blipFill rotWithShape="1">
          <a:blip r:embed="rId6">
            <a:alphaModFix/>
          </a:blip>
          <a:srcRect b="20454" l="22363" r="20454" t="22363"/>
          <a:stretch/>
        </p:blipFill>
        <p:spPr>
          <a:xfrm>
            <a:off x="224500" y="172600"/>
            <a:ext cx="681675" cy="681675"/>
          </a:xfrm>
          <a:prstGeom prst="rect">
            <a:avLst/>
          </a:prstGeom>
          <a:noFill/>
          <a:ln>
            <a:noFill/>
          </a:ln>
        </p:spPr>
      </p:pic>
      <p:pic>
        <p:nvPicPr>
          <p:cNvPr id="465" name="Google Shape;465;p47"/>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466" name="Google Shape;466;p47"/>
          <p:cNvSpPr txBox="1"/>
          <p:nvPr/>
        </p:nvSpPr>
        <p:spPr>
          <a:xfrm>
            <a:off x="153075" y="1763475"/>
            <a:ext cx="8740800" cy="681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1000"/>
              </a:spcAft>
              <a:buClr>
                <a:srgbClr val="3CEFAB"/>
              </a:buClr>
              <a:buSzPts val="1800"/>
              <a:buFont typeface="Helvetica Neue"/>
              <a:buAutoNum type="arabicPeriod" startAt="6"/>
            </a:pPr>
            <a:r>
              <a:rPr lang="en-GB" sz="1800">
                <a:solidFill>
                  <a:schemeClr val="dk1"/>
                </a:solidFill>
                <a:highlight>
                  <a:schemeClr val="lt1"/>
                </a:highlight>
                <a:latin typeface="Helvetica Neue Light"/>
                <a:ea typeface="Helvetica Neue Light"/>
                <a:cs typeface="Helvetica Neue Light"/>
                <a:sym typeface="Helvetica Neue Light"/>
              </a:rPr>
              <a:t>Luego configuramos el envío de mensajes como muestra el siguiente código.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67" name="Google Shape;467;p47"/>
          <p:cNvSpPr txBox="1"/>
          <p:nvPr/>
        </p:nvSpPr>
        <p:spPr>
          <a:xfrm>
            <a:off x="10281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Twilio en nuestra app</a:t>
            </a:r>
            <a:endParaRPr i="1" sz="3600">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48"/>
          <p:cNvGrpSpPr/>
          <p:nvPr/>
        </p:nvGrpSpPr>
        <p:grpSpPr>
          <a:xfrm>
            <a:off x="152395" y="2173239"/>
            <a:ext cx="4592951" cy="2295419"/>
            <a:chOff x="152400" y="2097100"/>
            <a:chExt cx="4292076" cy="2145051"/>
          </a:xfrm>
        </p:grpSpPr>
        <p:pic>
          <p:nvPicPr>
            <p:cNvPr id="473" name="Google Shape;473;p48"/>
            <p:cNvPicPr preferRelativeResize="0"/>
            <p:nvPr/>
          </p:nvPicPr>
          <p:blipFill rotWithShape="1">
            <a:blip r:embed="rId3">
              <a:alphaModFix/>
            </a:blip>
            <a:srcRect b="0" l="0" r="1293" t="8223"/>
            <a:stretch/>
          </p:blipFill>
          <p:spPr>
            <a:xfrm>
              <a:off x="152400" y="2097100"/>
              <a:ext cx="4292076" cy="2145051"/>
            </a:xfrm>
            <a:prstGeom prst="rect">
              <a:avLst/>
            </a:prstGeom>
            <a:noFill/>
            <a:ln cap="flat" cmpd="sng" w="9525">
              <a:solidFill>
                <a:schemeClr val="dk2"/>
              </a:solidFill>
              <a:prstDash val="solid"/>
              <a:round/>
              <a:headEnd len="sm" w="sm" type="none"/>
              <a:tailEnd len="sm" w="sm" type="none"/>
            </a:ln>
          </p:spPr>
        </p:pic>
        <p:sp>
          <p:nvSpPr>
            <p:cNvPr id="474" name="Google Shape;474;p48"/>
            <p:cNvSpPr/>
            <p:nvPr/>
          </p:nvSpPr>
          <p:spPr>
            <a:xfrm>
              <a:off x="152400" y="2422993"/>
              <a:ext cx="728100" cy="130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48"/>
          <p:cNvGrpSpPr/>
          <p:nvPr/>
        </p:nvGrpSpPr>
        <p:grpSpPr>
          <a:xfrm>
            <a:off x="4316101" y="2518439"/>
            <a:ext cx="4652983" cy="2295513"/>
            <a:chOff x="4648200" y="2097100"/>
            <a:chExt cx="4348176" cy="2145139"/>
          </a:xfrm>
        </p:grpSpPr>
        <p:pic>
          <p:nvPicPr>
            <p:cNvPr id="476" name="Google Shape;476;p48"/>
            <p:cNvPicPr preferRelativeResize="0"/>
            <p:nvPr/>
          </p:nvPicPr>
          <p:blipFill rotWithShape="1">
            <a:blip r:embed="rId4">
              <a:alphaModFix/>
            </a:blip>
            <a:srcRect b="0" l="0" r="0" t="8223"/>
            <a:stretch/>
          </p:blipFill>
          <p:spPr>
            <a:xfrm>
              <a:off x="4648200" y="2097100"/>
              <a:ext cx="4348176" cy="2145051"/>
            </a:xfrm>
            <a:prstGeom prst="rect">
              <a:avLst/>
            </a:prstGeom>
            <a:noFill/>
            <a:ln cap="flat" cmpd="sng" w="9525">
              <a:solidFill>
                <a:schemeClr val="dk2"/>
              </a:solidFill>
              <a:prstDash val="solid"/>
              <a:round/>
              <a:headEnd len="sm" w="sm" type="none"/>
              <a:tailEnd len="sm" w="sm" type="none"/>
            </a:ln>
          </p:spPr>
        </p:pic>
        <p:sp>
          <p:nvSpPr>
            <p:cNvPr id="477" name="Google Shape;477;p48"/>
            <p:cNvSpPr/>
            <p:nvPr/>
          </p:nvSpPr>
          <p:spPr>
            <a:xfrm>
              <a:off x="5050225" y="4082639"/>
              <a:ext cx="210300" cy="1596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8"/>
            <p:cNvSpPr/>
            <p:nvPr/>
          </p:nvSpPr>
          <p:spPr>
            <a:xfrm>
              <a:off x="6557680" y="2809079"/>
              <a:ext cx="362700" cy="528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48"/>
          <p:cNvSpPr txBox="1"/>
          <p:nvPr/>
        </p:nvSpPr>
        <p:spPr>
          <a:xfrm>
            <a:off x="329525" y="1077675"/>
            <a:ext cx="8549100" cy="92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rgbClr val="3CEFAB"/>
              </a:buClr>
              <a:buSzPts val="1800"/>
              <a:buFont typeface="Helvetica Neue"/>
              <a:buAutoNum type="arabicPeriod" startAt="7"/>
            </a:pPr>
            <a:r>
              <a:rPr lang="en-GB" sz="1800">
                <a:solidFill>
                  <a:schemeClr val="dk1"/>
                </a:solidFill>
                <a:highlight>
                  <a:schemeClr val="lt1"/>
                </a:highlight>
                <a:latin typeface="Helvetica Neue Light"/>
                <a:ea typeface="Helvetica Neue Light"/>
                <a:cs typeface="Helvetica Neue Light"/>
                <a:sym typeface="Helvetica Neue Light"/>
              </a:rPr>
              <a:t>Volvemos a la página de Twilio y vamos a Programmable Messaging. Allí vemos que como ejecutamos el código se envió el mensaje que configuramos.</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80" name="Google Shape;480;p48"/>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481" name="Google Shape;481;p48"/>
          <p:cNvPicPr preferRelativeResize="0"/>
          <p:nvPr/>
        </p:nvPicPr>
        <p:blipFill rotWithShape="1">
          <a:blip r:embed="rId6">
            <a:alphaModFix/>
          </a:blip>
          <a:srcRect b="20454" l="22363" r="20454" t="22363"/>
          <a:stretch/>
        </p:blipFill>
        <p:spPr>
          <a:xfrm>
            <a:off x="224500" y="172600"/>
            <a:ext cx="681675" cy="681675"/>
          </a:xfrm>
          <a:prstGeom prst="rect">
            <a:avLst/>
          </a:prstGeom>
          <a:noFill/>
          <a:ln>
            <a:noFill/>
          </a:ln>
        </p:spPr>
      </p:pic>
      <p:pic>
        <p:nvPicPr>
          <p:cNvPr id="482" name="Google Shape;482;p48"/>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483" name="Google Shape;483;p48"/>
          <p:cNvSpPr txBox="1"/>
          <p:nvPr/>
        </p:nvSpPr>
        <p:spPr>
          <a:xfrm>
            <a:off x="10281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Twilio en nuestra app</a:t>
            </a:r>
            <a:endParaRPr i="1" sz="36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9"/>
          <p:cNvSpPr txBox="1"/>
          <p:nvPr/>
        </p:nvSpPr>
        <p:spPr>
          <a:xfrm>
            <a:off x="4733675" y="1153875"/>
            <a:ext cx="4106400" cy="1844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rgbClr val="3CEFAB"/>
              </a:buClr>
              <a:buSzPts val="1800"/>
              <a:buFont typeface="Helvetica Neue"/>
              <a:buAutoNum type="arabicPeriod" startAt="8"/>
            </a:pPr>
            <a:r>
              <a:rPr lang="en-GB" sz="1800">
                <a:solidFill>
                  <a:schemeClr val="dk1"/>
                </a:solidFill>
                <a:highlight>
                  <a:schemeClr val="lt1"/>
                </a:highlight>
                <a:latin typeface="Helvetica Neue Light"/>
                <a:ea typeface="Helvetica Neue Light"/>
                <a:cs typeface="Helvetica Neue Light"/>
                <a:sym typeface="Helvetica Neue Light"/>
              </a:rPr>
              <a:t>Finalmente, si vamos al celular del número al que le enviamos el mensaje, chequeamos que haya llegado.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89" name="Google Shape;489;p49"/>
          <p:cNvSpPr txBox="1"/>
          <p:nvPr/>
        </p:nvSpPr>
        <p:spPr>
          <a:xfrm>
            <a:off x="10281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Configurar Twilio en nuestra app</a:t>
            </a:r>
            <a:endParaRPr i="1" sz="3600">
              <a:latin typeface="Anton"/>
              <a:ea typeface="Anton"/>
              <a:cs typeface="Anton"/>
              <a:sym typeface="Anton"/>
            </a:endParaRPr>
          </a:p>
        </p:txBody>
      </p:sp>
      <p:pic>
        <p:nvPicPr>
          <p:cNvPr id="490" name="Google Shape;490;p49"/>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491" name="Google Shape;491;p49"/>
          <p:cNvGrpSpPr/>
          <p:nvPr/>
        </p:nvGrpSpPr>
        <p:grpSpPr>
          <a:xfrm>
            <a:off x="299734" y="1158059"/>
            <a:ext cx="4328704" cy="3679851"/>
            <a:chOff x="252150" y="1066800"/>
            <a:chExt cx="4615315" cy="3923500"/>
          </a:xfrm>
        </p:grpSpPr>
        <p:pic>
          <p:nvPicPr>
            <p:cNvPr id="492" name="Google Shape;492;p49"/>
            <p:cNvPicPr preferRelativeResize="0"/>
            <p:nvPr/>
          </p:nvPicPr>
          <p:blipFill>
            <a:blip r:embed="rId4">
              <a:alphaModFix/>
            </a:blip>
            <a:stretch>
              <a:fillRect/>
            </a:stretch>
          </p:blipFill>
          <p:spPr>
            <a:xfrm>
              <a:off x="252150" y="1066800"/>
              <a:ext cx="2205247" cy="3923500"/>
            </a:xfrm>
            <a:prstGeom prst="rect">
              <a:avLst/>
            </a:prstGeom>
            <a:noFill/>
            <a:ln cap="flat" cmpd="sng" w="19050">
              <a:solidFill>
                <a:schemeClr val="dk2"/>
              </a:solidFill>
              <a:prstDash val="solid"/>
              <a:round/>
              <a:headEnd len="sm" w="sm" type="none"/>
              <a:tailEnd len="sm" w="sm" type="none"/>
            </a:ln>
          </p:spPr>
        </p:pic>
        <p:pic>
          <p:nvPicPr>
            <p:cNvPr id="493" name="Google Shape;493;p49"/>
            <p:cNvPicPr preferRelativeResize="0"/>
            <p:nvPr/>
          </p:nvPicPr>
          <p:blipFill>
            <a:blip r:embed="rId5">
              <a:alphaModFix/>
            </a:blip>
            <a:stretch>
              <a:fillRect/>
            </a:stretch>
          </p:blipFill>
          <p:spPr>
            <a:xfrm>
              <a:off x="2662218" y="1066800"/>
              <a:ext cx="2205247" cy="3923500"/>
            </a:xfrm>
            <a:prstGeom prst="rect">
              <a:avLst/>
            </a:prstGeom>
            <a:noFill/>
            <a:ln cap="flat" cmpd="sng" w="19050">
              <a:solidFill>
                <a:schemeClr val="dk2"/>
              </a:solidFill>
              <a:prstDash val="solid"/>
              <a:round/>
              <a:headEnd len="sm" w="sm" type="none"/>
              <a:tailEnd len="sm" w="sm" type="none"/>
            </a:ln>
          </p:spPr>
        </p:pic>
        <p:cxnSp>
          <p:nvCxnSpPr>
            <p:cNvPr id="494" name="Google Shape;494;p49"/>
            <p:cNvCxnSpPr/>
            <p:nvPr/>
          </p:nvCxnSpPr>
          <p:spPr>
            <a:xfrm>
              <a:off x="334817" y="2283411"/>
              <a:ext cx="1412400" cy="10800"/>
            </a:xfrm>
            <a:prstGeom prst="straightConnector1">
              <a:avLst/>
            </a:prstGeom>
            <a:noFill/>
            <a:ln cap="flat" cmpd="sng" w="19050">
              <a:solidFill>
                <a:srgbClr val="FF0000"/>
              </a:solidFill>
              <a:prstDash val="solid"/>
              <a:round/>
              <a:headEnd len="med" w="med" type="none"/>
              <a:tailEnd len="med" w="med" type="none"/>
            </a:ln>
          </p:spPr>
        </p:cxnSp>
      </p:grpSp>
      <p:pic>
        <p:nvPicPr>
          <p:cNvPr id="495" name="Google Shape;495;p49"/>
          <p:cNvPicPr preferRelativeResize="0"/>
          <p:nvPr/>
        </p:nvPicPr>
        <p:blipFill rotWithShape="1">
          <a:blip r:embed="rId6">
            <a:alphaModFix/>
          </a:blip>
          <a:srcRect b="20454" l="22363" r="20454" t="22363"/>
          <a:stretch/>
        </p:blipFill>
        <p:spPr>
          <a:xfrm>
            <a:off x="224500" y="172600"/>
            <a:ext cx="681675" cy="681675"/>
          </a:xfrm>
          <a:prstGeom prst="rect">
            <a:avLst/>
          </a:prstGeom>
          <a:noFill/>
          <a:ln>
            <a:noFill/>
          </a:ln>
        </p:spPr>
      </p:pic>
      <p:pic>
        <p:nvPicPr>
          <p:cNvPr id="496" name="Google Shape;496;p49"/>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0"/>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ENVIAR SMS DESDE NODE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502" name="Google Shape;502;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03" name="Google Shape;503;p50"/>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9" name="Google Shape;509;p51"/>
          <p:cNvSpPr txBox="1"/>
          <p:nvPr/>
        </p:nvSpPr>
        <p:spPr>
          <a:xfrm>
            <a:off x="91850" y="1273875"/>
            <a:ext cx="8940000" cy="265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700">
                <a:solidFill>
                  <a:schemeClr val="dk1"/>
                </a:solidFill>
                <a:highlight>
                  <a:schemeClr val="lt1"/>
                </a:highlight>
                <a:latin typeface="Helvetica Neue Light"/>
                <a:ea typeface="Helvetica Neue Light"/>
                <a:cs typeface="Helvetica Neue Light"/>
                <a:sym typeface="Helvetica Neue Light"/>
              </a:rPr>
              <a:t>Realizar en Node.js un programa llamado 'enviarSMS' que permita enviar mensajes de texto.</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Crear a tal fin, una cuenta en Twilio (</a:t>
            </a:r>
            <a:r>
              <a:rPr lang="en-GB" sz="1700" u="sng">
                <a:solidFill>
                  <a:schemeClr val="hlink"/>
                </a:solidFill>
                <a:highlight>
                  <a:schemeClr val="lt1"/>
                </a:highlight>
                <a:latin typeface="Helvetica Neue Light"/>
                <a:ea typeface="Helvetica Neue Light"/>
                <a:cs typeface="Helvetica Neue Light"/>
                <a:sym typeface="Helvetica Neue Light"/>
                <a:hlinkClick r:id="rId4"/>
              </a:rPr>
              <a:t>https://www.twilio.com/</a:t>
            </a:r>
            <a:r>
              <a:rPr lang="en-GB" sz="1700">
                <a:solidFill>
                  <a:schemeClr val="dk1"/>
                </a:solidFill>
                <a:highlight>
                  <a:schemeClr val="lt1"/>
                </a:highlight>
                <a:latin typeface="Helvetica Neue Light"/>
                <a:ea typeface="Helvetica Neue Light"/>
                <a:cs typeface="Helvetica Neue Light"/>
                <a:sym typeface="Helvetica Neue Light"/>
              </a:rPr>
              <a:t>) habilitando un número telefónico gratis para la operación.</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El número telefónico destino y el mensaje a enviar se le pasarán a la aplicación por línea de línea de comandos.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100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Verificar que el mensaje SMS llegue al número indicado y que le operación se refleje en la consola de Twilio.</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510" name="Google Shape;510;p51"/>
          <p:cNvPicPr preferRelativeResize="0"/>
          <p:nvPr/>
        </p:nvPicPr>
        <p:blipFill rotWithShape="1">
          <a:blip r:embed="rId5">
            <a:alphaModFix/>
          </a:blip>
          <a:srcRect b="0" l="0" r="0" t="0"/>
          <a:stretch/>
        </p:blipFill>
        <p:spPr>
          <a:xfrm>
            <a:off x="7509825" y="76200"/>
            <a:ext cx="1634174" cy="639850"/>
          </a:xfrm>
          <a:prstGeom prst="rect">
            <a:avLst/>
          </a:prstGeom>
          <a:noFill/>
          <a:ln>
            <a:noFill/>
          </a:ln>
        </p:spPr>
      </p:pic>
      <p:sp>
        <p:nvSpPr>
          <p:cNvPr id="511" name="Google Shape;511;p51"/>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900">
                <a:latin typeface="Anton"/>
                <a:ea typeface="Anton"/>
                <a:cs typeface="Anton"/>
                <a:sym typeface="Anton"/>
              </a:rPr>
              <a:t>Enviar SMS desde Node</a:t>
            </a:r>
            <a:endParaRPr i="1" sz="3800">
              <a:latin typeface="Helvetica Neue Light"/>
              <a:ea typeface="Helvetica Neue Light"/>
              <a:cs typeface="Helvetica Neue Light"/>
              <a:sym typeface="Helvetica Neue Light"/>
            </a:endParaRPr>
          </a:p>
        </p:txBody>
      </p:sp>
      <p:sp>
        <p:nvSpPr>
          <p:cNvPr id="512" name="Google Shape;512;p51"/>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
        <p:nvSpPr>
          <p:cNvPr id="513" name="Google Shape;513;p51"/>
          <p:cNvSpPr txBox="1"/>
          <p:nvPr/>
        </p:nvSpPr>
        <p:spPr>
          <a:xfrm>
            <a:off x="91850" y="4256250"/>
            <a:ext cx="87543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GB" sz="1500">
                <a:solidFill>
                  <a:schemeClr val="dk1"/>
                </a:solidFill>
                <a:highlight>
                  <a:schemeClr val="lt1"/>
                </a:highlight>
                <a:latin typeface="Helvetica Neue"/>
                <a:ea typeface="Helvetica Neue"/>
                <a:cs typeface="Helvetica Neue"/>
                <a:sym typeface="Helvetica Neue"/>
              </a:rPr>
              <a:t>NOTA:</a:t>
            </a:r>
            <a:r>
              <a:rPr lang="en-GB" sz="1500">
                <a:solidFill>
                  <a:schemeClr val="dk1"/>
                </a:solidFill>
                <a:highlight>
                  <a:schemeClr val="lt1"/>
                </a:highlight>
                <a:latin typeface="Helvetica Neue Light"/>
                <a:ea typeface="Helvetica Neue Light"/>
                <a:cs typeface="Helvetica Neue Light"/>
                <a:sym typeface="Helvetica Neue Light"/>
              </a:rPr>
              <a:t> Twilio nos dá un número gratis para el envío de SMS que viene con un monto en USD. Cada vez que enviemos un mensaje, se descontará el costo de la operación de dicho monto.</a:t>
            </a:r>
            <a:endParaRPr sz="15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16"/>
          <p:cNvSpPr txBox="1"/>
          <p:nvPr/>
        </p:nvSpPr>
        <p:spPr>
          <a:xfrm>
            <a:off x="2142600" y="1944250"/>
            <a:ext cx="4858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E0FF00"/>
                </a:solidFill>
                <a:latin typeface="Anton"/>
                <a:ea typeface="Anton"/>
                <a:cs typeface="Anton"/>
                <a:sym typeface="Anton"/>
              </a:rPr>
              <a:t>NODEMAILER</a:t>
            </a:r>
            <a:endParaRPr i="1" sz="3600">
              <a:solidFill>
                <a:srgbClr val="E0FF00"/>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2"/>
          <p:cNvSpPr txBox="1"/>
          <p:nvPr/>
        </p:nvSpPr>
        <p:spPr>
          <a:xfrm>
            <a:off x="604800" y="2597025"/>
            <a:ext cx="8265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ENVIAR MAILS Y SMS DESDE NUESTRA APP</a:t>
            </a:r>
            <a:endParaRPr i="1" sz="4000">
              <a:latin typeface="Anton"/>
              <a:ea typeface="Anton"/>
              <a:cs typeface="Anton"/>
              <a:sym typeface="Anton"/>
            </a:endParaRPr>
          </a:p>
        </p:txBody>
      </p:sp>
      <p:pic>
        <p:nvPicPr>
          <p:cNvPr id="519" name="Google Shape;519;p5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0" name="Google Shape;520;p52"/>
          <p:cNvPicPr preferRelativeResize="0"/>
          <p:nvPr/>
        </p:nvPicPr>
        <p:blipFill rotWithShape="1">
          <a:blip r:embed="rId4">
            <a:alphaModFix/>
          </a:blip>
          <a:srcRect b="0" l="0" r="0" t="0"/>
          <a:stretch/>
        </p:blipFill>
        <p:spPr>
          <a:xfrm>
            <a:off x="4034675" y="962424"/>
            <a:ext cx="1379450" cy="1379450"/>
          </a:xfrm>
          <a:prstGeom prst="rect">
            <a:avLst/>
          </a:prstGeom>
          <a:noFill/>
          <a:ln>
            <a:noFill/>
          </a:ln>
        </p:spPr>
      </p:pic>
      <p:sp>
        <p:nvSpPr>
          <p:cNvPr id="521" name="Google Shape;521;p52"/>
          <p:cNvSpPr/>
          <p:nvPr/>
        </p:nvSpPr>
        <p:spPr>
          <a:xfrm>
            <a:off x="4976375" y="9624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30</a:t>
            </a:r>
            <a:endParaRPr b="1">
              <a:solidFill>
                <a:srgbClr val="FFFFFF"/>
              </a:solidFill>
              <a:latin typeface="Helvetica Neue"/>
              <a:ea typeface="Helvetica Neue"/>
              <a:cs typeface="Helvetica Neue"/>
              <a:sym typeface="Helvetica Neue"/>
            </a:endParaRPr>
          </a:p>
        </p:txBody>
      </p:sp>
      <p:sp>
        <p:nvSpPr>
          <p:cNvPr id="522" name="Google Shape;522;p52"/>
          <p:cNvSpPr txBox="1"/>
          <p:nvPr/>
        </p:nvSpPr>
        <p:spPr>
          <a:xfrm>
            <a:off x="15795" y="3485275"/>
            <a:ext cx="8897400" cy="461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1000"/>
              </a:spcAft>
              <a:buNone/>
            </a:pPr>
            <a:r>
              <a:rPr lang="en-GB" sz="1800">
                <a:solidFill>
                  <a:schemeClr val="dk1"/>
                </a:solidFill>
                <a:latin typeface="Helvetica Neue Light"/>
                <a:ea typeface="Helvetica Neue Light"/>
                <a:cs typeface="Helvetica Neue Light"/>
                <a:sym typeface="Helvetica Neue Light"/>
              </a:rPr>
              <a:t>Retomemos nuestro trabajo para que nuestro proyecto pueda enviar mails y SMS.</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aphicFrame>
        <p:nvGraphicFramePr>
          <p:cNvPr id="527" name="Google Shape;527;p53"/>
          <p:cNvGraphicFramePr/>
          <p:nvPr/>
        </p:nvGraphicFramePr>
        <p:xfrm>
          <a:off x="153263" y="191700"/>
          <a:ext cx="3000000" cy="3000000"/>
        </p:xfrm>
        <a:graphic>
          <a:graphicData uri="http://schemas.openxmlformats.org/drawingml/2006/table">
            <a:tbl>
              <a:tblPr>
                <a:noFill/>
                <a:tableStyleId>{70386BC6-D09F-4A93-BC3E-FC46BBDCF631}</a:tableStyleId>
              </a:tblPr>
              <a:tblGrid>
                <a:gridCol w="2945825"/>
                <a:gridCol w="3822275"/>
                <a:gridCol w="2069375"/>
              </a:tblGrid>
              <a:tr h="731500">
                <a:tc gridSpan="3">
                  <a:txBody>
                    <a:bodyPr/>
                    <a:lstStyle/>
                    <a:p>
                      <a:pPr indent="0" lvl="0" marL="0" rtl="0" algn="l">
                        <a:spcBef>
                          <a:spcPts val="0"/>
                        </a:spcBef>
                        <a:spcAft>
                          <a:spcPts val="0"/>
                        </a:spcAft>
                        <a:buClr>
                          <a:srgbClr val="000000"/>
                        </a:buClr>
                        <a:buSzPts val="1100"/>
                        <a:buFont typeface="Arial"/>
                        <a:buNone/>
                      </a:pPr>
                      <a:r>
                        <a:rPr i="1" lang="en-GB" sz="2400">
                          <a:solidFill>
                            <a:schemeClr val="dk1"/>
                          </a:solidFill>
                          <a:latin typeface="Anton"/>
                          <a:ea typeface="Anton"/>
                          <a:cs typeface="Anton"/>
                          <a:sym typeface="Anton"/>
                        </a:rPr>
                        <a:t>ENVIAR MAILS Y SMS DESDE NUESTRA APP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9325">
                <a:tc gridSpan="2">
                  <a:txBody>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link a un repositorio en Github con el proyecto cargado.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no incluir los node_modules</a:t>
                      </a:r>
                      <a:endParaRPr b="1" sz="16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34775">
                <a:tc gridSpan="3">
                  <a:txBody>
                    <a:bodyPr/>
                    <a:lstStyle/>
                    <a:p>
                      <a:pPr indent="0" lvl="0" marL="0" rtl="0" algn="l">
                        <a:spcBef>
                          <a:spcPts val="0"/>
                        </a:spcBef>
                        <a:spcAft>
                          <a:spcPts val="0"/>
                        </a:spcAft>
                        <a:buNone/>
                      </a:pPr>
                      <a:br>
                        <a:rPr b="1" lang="en-GB" sz="200">
                          <a:solidFill>
                            <a:srgbClr val="4D5156"/>
                          </a:solidFill>
                        </a:rPr>
                      </a:br>
                      <a:r>
                        <a:rPr b="1" lang="en-GB" sz="1600"/>
                        <a:t>&gt;&gt;</a:t>
                      </a:r>
                      <a:r>
                        <a:rPr b="1" lang="en-GB" sz="1600">
                          <a:solidFill>
                            <a:srgbClr val="4D5156"/>
                          </a:solidFill>
                        </a:rPr>
                        <a:t> </a:t>
                      </a:r>
                      <a:r>
                        <a:rPr b="1" lang="en-GB" sz="1600">
                          <a:latin typeface="Helvetica Neue"/>
                          <a:ea typeface="Helvetica Neue"/>
                          <a:cs typeface="Helvetica Neue"/>
                          <a:sym typeface="Helvetica Neue"/>
                        </a:rPr>
                        <a:t>Consigna:</a:t>
                      </a:r>
                      <a:r>
                        <a:rPr lang="en-GB" sz="1500">
                          <a:latin typeface="Helvetica Neue Light"/>
                          <a:ea typeface="Helvetica Neue Light"/>
                          <a:cs typeface="Helvetica Neue Light"/>
                          <a:sym typeface="Helvetica Neue Light"/>
                        </a:rPr>
                        <a:t> </a:t>
                      </a:r>
                      <a:endParaRPr sz="1500">
                        <a:latin typeface="Helvetica Neue Light"/>
                        <a:ea typeface="Helvetica Neue Light"/>
                        <a:cs typeface="Helvetica Neue Light"/>
                        <a:sym typeface="Helvetica Neue Light"/>
                      </a:endParaRPr>
                    </a:p>
                    <a:p>
                      <a:pPr indent="0" lvl="0" marL="630000" rtl="0" algn="l">
                        <a:spcBef>
                          <a:spcPts val="1000"/>
                        </a:spcBef>
                        <a:spcAft>
                          <a:spcPts val="0"/>
                        </a:spcAft>
                        <a:buNone/>
                      </a:pPr>
                      <a:r>
                        <a:rPr lang="en-GB" sz="1500">
                          <a:latin typeface="Helvetica Neue Light"/>
                          <a:ea typeface="Helvetica Neue Light"/>
                          <a:cs typeface="Helvetica Neue Light"/>
                          <a:sym typeface="Helvetica Neue Light"/>
                        </a:rPr>
                        <a:t>Realizar los siguientes cambios sobre el proyecto en el que venimos trabajando:</a:t>
                      </a:r>
                      <a:endParaRPr sz="1500">
                        <a:latin typeface="Helvetica Neue Light"/>
                        <a:ea typeface="Helvetica Neue Light"/>
                        <a:cs typeface="Helvetica Neue Light"/>
                        <a:sym typeface="Helvetica Neue Light"/>
                      </a:endParaRPr>
                    </a:p>
                    <a:p>
                      <a:pPr indent="-323850" lvl="0" marL="457200" rtl="0" algn="l">
                        <a:spcBef>
                          <a:spcPts val="1000"/>
                        </a:spcBef>
                        <a:spcAft>
                          <a:spcPts val="0"/>
                        </a:spcAft>
                        <a:buSzPts val="1500"/>
                        <a:buFont typeface="Helvetica Neue Light"/>
                        <a:buChar char="●"/>
                      </a:pPr>
                      <a:r>
                        <a:rPr lang="en-GB" sz="1500">
                          <a:latin typeface="Helvetica Neue Light"/>
                          <a:ea typeface="Helvetica Neue Light"/>
                          <a:cs typeface="Helvetica Neue Light"/>
                          <a:sym typeface="Helvetica Neue Light"/>
                        </a:rPr>
                        <a:t>El sistema debe enviar un mail, utilizando una cuenta de ethereal, que indique cuando un usuario se loguea (a través de la red social implementada anteriormente: de aquí en más Facebook). Así mismo debe proceder de la misma forma al desloguerse el usuario. </a:t>
                      </a:r>
                      <a:endParaRPr sz="1500">
                        <a:latin typeface="Helvetica Neue Light"/>
                        <a:ea typeface="Helvetica Neue Light"/>
                        <a:cs typeface="Helvetica Neue Light"/>
                        <a:sym typeface="Helvetica Neue Light"/>
                      </a:endParaRPr>
                    </a:p>
                    <a:p>
                      <a:pPr indent="-323850" lvl="0" marL="457200" rtl="0" algn="l">
                        <a:spcBef>
                          <a:spcPts val="1000"/>
                        </a:spcBef>
                        <a:spcAft>
                          <a:spcPts val="0"/>
                        </a:spcAft>
                        <a:buSzPts val="1500"/>
                        <a:buFont typeface="Helvetica Neue Light"/>
                        <a:buChar char="●"/>
                      </a:pPr>
                      <a:r>
                        <a:rPr lang="en-GB" sz="1500">
                          <a:latin typeface="Helvetica Neue Light"/>
                          <a:ea typeface="Helvetica Neue Light"/>
                          <a:cs typeface="Helvetica Neue Light"/>
                          <a:sym typeface="Helvetica Neue Light"/>
                        </a:rPr>
                        <a:t>En ambos casos, el asunto del mail debe describir la operación (log in, log out) y el nombre del usuario junto a la fecha y hora del evento.</a:t>
                      </a:r>
                      <a:endParaRPr sz="1500">
                        <a:latin typeface="Helvetica Neue Light"/>
                        <a:ea typeface="Helvetica Neue Light"/>
                        <a:cs typeface="Helvetica Neue Light"/>
                        <a:sym typeface="Helvetica Neue Light"/>
                      </a:endParaRPr>
                    </a:p>
                    <a:p>
                      <a:pPr indent="-323850" lvl="0" marL="457200" rtl="0" algn="l">
                        <a:spcBef>
                          <a:spcPts val="1000"/>
                        </a:spcBef>
                        <a:spcAft>
                          <a:spcPts val="1000"/>
                        </a:spcAft>
                        <a:buSzPts val="1500"/>
                        <a:buFont typeface="Helvetica Neue Light"/>
                        <a:buChar char="●"/>
                      </a:pPr>
                      <a:r>
                        <a:rPr lang="en-GB" sz="1500">
                          <a:latin typeface="Helvetica Neue Light"/>
                          <a:ea typeface="Helvetica Neue Light"/>
                          <a:cs typeface="Helvetica Neue Light"/>
                          <a:sym typeface="Helvetica Neue Light"/>
                        </a:rPr>
                        <a:t>Además, al momento del logueo se debe enviar un email similar, utilizando gmail como servidor de correo, a la cuenta de email registrada en Facebook ó alguna otra elegida. Se debe adjuntar la foto de perfil de la red social Facebook en el envío.</a:t>
                      </a:r>
                      <a:endParaRPr sz="1500">
                        <a:latin typeface="Helvetica Neue Light"/>
                        <a:ea typeface="Helvetica Neue Light"/>
                        <a:cs typeface="Helvetica Neue Light"/>
                        <a:sym typeface="Helvetica Neue Light"/>
                      </a:endParaRPr>
                    </a:p>
                  </a:txBody>
                  <a:tcPr marT="91425" marB="91425" marR="91425" marL="450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28" name="Google Shape;528;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9" name="Google Shape;529;p53"/>
          <p:cNvPicPr preferRelativeResize="0"/>
          <p:nvPr/>
        </p:nvPicPr>
        <p:blipFill rotWithShape="1">
          <a:blip r:embed="rId4">
            <a:alphaModFix/>
          </a:blip>
          <a:srcRect b="0" l="0" r="0" t="0"/>
          <a:stretch/>
        </p:blipFill>
        <p:spPr>
          <a:xfrm>
            <a:off x="7173537" y="1001449"/>
            <a:ext cx="1634174" cy="63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aphicFrame>
        <p:nvGraphicFramePr>
          <p:cNvPr id="534" name="Google Shape;534;p54"/>
          <p:cNvGraphicFramePr/>
          <p:nvPr/>
        </p:nvGraphicFramePr>
        <p:xfrm>
          <a:off x="153263" y="191700"/>
          <a:ext cx="3000000" cy="3000000"/>
        </p:xfrm>
        <a:graphic>
          <a:graphicData uri="http://schemas.openxmlformats.org/drawingml/2006/table">
            <a:tbl>
              <a:tblPr>
                <a:noFill/>
                <a:tableStyleId>{70386BC6-D09F-4A93-BC3E-FC46BBDCF631}</a:tableStyleId>
              </a:tblPr>
              <a:tblGrid>
                <a:gridCol w="2945825"/>
                <a:gridCol w="3822275"/>
                <a:gridCol w="2069375"/>
              </a:tblGrid>
              <a:tr h="731500">
                <a:tc gridSpan="3">
                  <a:txBody>
                    <a:bodyPr/>
                    <a:lstStyle/>
                    <a:p>
                      <a:pPr indent="0" lvl="0" marL="0" rtl="0" algn="l">
                        <a:spcBef>
                          <a:spcPts val="0"/>
                        </a:spcBef>
                        <a:spcAft>
                          <a:spcPts val="0"/>
                        </a:spcAft>
                        <a:buClr>
                          <a:srgbClr val="000000"/>
                        </a:buClr>
                        <a:buSzPts val="1100"/>
                        <a:buFont typeface="Arial"/>
                        <a:buNone/>
                      </a:pPr>
                      <a:r>
                        <a:rPr i="1" lang="en-GB" sz="2400">
                          <a:solidFill>
                            <a:schemeClr val="dk1"/>
                          </a:solidFill>
                          <a:latin typeface="Anton"/>
                          <a:ea typeface="Anton"/>
                          <a:cs typeface="Anton"/>
                          <a:sym typeface="Anton"/>
                        </a:rPr>
                        <a:t>ENVIAR MAILS Y SMS DESDE NUESTRA APP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9325">
                <a:tc gridSpan="2">
                  <a:txBody>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link a un repositorio en Github con el proyecto cargado.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no incluir los node_modules</a:t>
                      </a:r>
                      <a:endParaRPr b="1" sz="16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34775">
                <a:tc gridSpan="3">
                  <a:txBody>
                    <a:bodyPr/>
                    <a:lstStyle/>
                    <a:p>
                      <a:pPr indent="0" lvl="0" marL="0" rtl="0" algn="l">
                        <a:spcBef>
                          <a:spcPts val="0"/>
                        </a:spcBef>
                        <a:spcAft>
                          <a:spcPts val="0"/>
                        </a:spcAft>
                        <a:buNone/>
                      </a:pPr>
                      <a:br>
                        <a:rPr b="1" lang="en-GB" sz="200">
                          <a:solidFill>
                            <a:srgbClr val="4D5156"/>
                          </a:solidFill>
                        </a:rPr>
                      </a:br>
                      <a:endParaRPr sz="1500">
                        <a:latin typeface="Helvetica Neue Light"/>
                        <a:ea typeface="Helvetica Neue Light"/>
                        <a:cs typeface="Helvetica Neue Light"/>
                        <a:sym typeface="Helvetica Neue Light"/>
                      </a:endParaRPr>
                    </a:p>
                    <a:p>
                      <a:pPr indent="-323850" lvl="0" marL="457200" rtl="0" algn="l">
                        <a:spcBef>
                          <a:spcPts val="1000"/>
                        </a:spcBef>
                        <a:spcAft>
                          <a:spcPts val="0"/>
                        </a:spcAft>
                        <a:buSzPts val="1500"/>
                        <a:buFont typeface="Helvetica Neue Light"/>
                        <a:buChar char="●"/>
                      </a:pPr>
                      <a:r>
                        <a:rPr lang="en-GB" sz="1500">
                          <a:latin typeface="Helvetica Neue Light"/>
                          <a:ea typeface="Helvetica Neue Light"/>
                          <a:cs typeface="Helvetica Neue Light"/>
                          <a:sym typeface="Helvetica Neue Light"/>
                        </a:rPr>
                        <a:t>El servidor también enviará un SMS a un número elegido, cada vez que reciba un mensaje con la palabra 'administrador' en el canal de chat, indicando quién lo envió y el texto completo del mensaje.</a:t>
                      </a:r>
                      <a:endParaRPr sz="1500">
                        <a:latin typeface="Helvetica Neue Light"/>
                        <a:ea typeface="Helvetica Neue Light"/>
                        <a:cs typeface="Helvetica Neue Light"/>
                        <a:sym typeface="Helvetica Neue Light"/>
                      </a:endParaRPr>
                    </a:p>
                    <a:p>
                      <a:pPr indent="-323850" lvl="0" marL="457200" rtl="0" algn="l">
                        <a:spcBef>
                          <a:spcPts val="1000"/>
                        </a:spcBef>
                        <a:spcAft>
                          <a:spcPts val="1000"/>
                        </a:spcAft>
                        <a:buSzPts val="1500"/>
                        <a:buFont typeface="Helvetica Neue Light"/>
                        <a:buChar char="●"/>
                      </a:pPr>
                      <a:r>
                        <a:rPr lang="en-GB" sz="1500">
                          <a:latin typeface="Helvetica Neue Light"/>
                          <a:ea typeface="Helvetica Neue Light"/>
                          <a:cs typeface="Helvetica Neue Light"/>
                          <a:sym typeface="Helvetica Neue Light"/>
                        </a:rPr>
                        <a:t>En todos los casos revisar las distintas casillas de email verificando que los mails lleguen con los datos pedidos. También debe llegar de manera apropiada el SMS al celular indicado, revisar la consola de Twilio para validar el mensaje.</a:t>
                      </a:r>
                      <a:endParaRPr sz="1500">
                        <a:latin typeface="Helvetica Neue Light"/>
                        <a:ea typeface="Helvetica Neue Light"/>
                        <a:cs typeface="Helvetica Neue Light"/>
                        <a:sym typeface="Helvetica Neue Light"/>
                      </a:endParaRPr>
                    </a:p>
                  </a:txBody>
                  <a:tcPr marT="91425" marB="91425" marR="91425" marL="450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35" name="Google Shape;535;p5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36" name="Google Shape;536;p54"/>
          <p:cNvPicPr preferRelativeResize="0"/>
          <p:nvPr/>
        </p:nvPicPr>
        <p:blipFill rotWithShape="1">
          <a:blip r:embed="rId4">
            <a:alphaModFix/>
          </a:blip>
          <a:srcRect b="0" l="0" r="0" t="0"/>
          <a:stretch/>
        </p:blipFill>
        <p:spPr>
          <a:xfrm>
            <a:off x="7173537" y="1001449"/>
            <a:ext cx="1634174" cy="639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55"/>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542" name="Google Shape;542;p55"/>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56"/>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548" name="Google Shape;548;p56"/>
          <p:cNvSpPr txBox="1"/>
          <p:nvPr/>
        </p:nvSpPr>
        <p:spPr>
          <a:xfrm>
            <a:off x="2104200" y="2546975"/>
            <a:ext cx="55494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Nodemailer y cómo enviar mails desde una App de Node</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Twilio y cómo enviar SMS desde una App de Node.</a:t>
            </a:r>
            <a:endParaRPr sz="18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57"/>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554" name="Google Shape;554;p57"/>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58" name="Shape 558"/>
        <p:cNvGrpSpPr/>
        <p:nvPr/>
      </p:nvGrpSpPr>
      <p:grpSpPr>
        <a:xfrm>
          <a:off x="0" y="0"/>
          <a:ext cx="0" cy="0"/>
          <a:chOff x="0" y="0"/>
          <a:chExt cx="0" cy="0"/>
        </a:xfrm>
      </p:grpSpPr>
      <p:sp>
        <p:nvSpPr>
          <p:cNvPr id="559" name="Google Shape;559;p5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560" name="Google Shape;560;p5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nvSpPr>
        <p:spPr>
          <a:xfrm>
            <a:off x="329525" y="1382475"/>
            <a:ext cx="8292000" cy="2640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0"/>
              </a:spcAft>
              <a:buClr>
                <a:srgbClr val="3CEFAB"/>
              </a:buClr>
              <a:buSzPts val="1800"/>
              <a:buFont typeface="Helvetica Neue Light"/>
              <a:buChar char="●"/>
            </a:pPr>
            <a:r>
              <a:rPr b="1" i="1" lang="en-GB" sz="1800">
                <a:solidFill>
                  <a:schemeClr val="dk1"/>
                </a:solidFill>
                <a:highlight>
                  <a:schemeClr val="lt1"/>
                </a:highlight>
                <a:latin typeface="Helvetica Neue"/>
                <a:ea typeface="Helvetica Neue"/>
                <a:cs typeface="Helvetica Neue"/>
                <a:sym typeface="Helvetica Neue"/>
              </a:rPr>
              <a:t>Nodemailer</a:t>
            </a:r>
            <a:r>
              <a:rPr lang="en-GB" sz="1800">
                <a:solidFill>
                  <a:schemeClr val="dk1"/>
                </a:solidFill>
                <a:highlight>
                  <a:schemeClr val="lt1"/>
                </a:highlight>
                <a:latin typeface="Helvetica Neue Light"/>
                <a:ea typeface="Helvetica Neue Light"/>
                <a:cs typeface="Helvetica Neue Light"/>
                <a:sym typeface="Helvetica Neue Light"/>
              </a:rPr>
              <a:t> es un módulo para aplicaciones Node que permite el envío de correos electrónicos de forma sencilla.</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El proyecto comenzó en 2010 cuando no había una opción sensata para enviar mensajes de correo electrónico.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Hoy es la solución a la que la mayoría de los usuarios de Node recurren por defecto.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128" name="Google Shape;128;p17"/>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¿De qué se trata?</a:t>
            </a:r>
            <a:endParaRPr i="1" sz="3600">
              <a:latin typeface="Anton"/>
              <a:ea typeface="Anton"/>
              <a:cs typeface="Anton"/>
              <a:sym typeface="Anton"/>
            </a:endParaRPr>
          </a:p>
        </p:txBody>
      </p:sp>
      <p:pic>
        <p:nvPicPr>
          <p:cNvPr id="129" name="Google Shape;129;p1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0" name="Google Shape;130;p17"/>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31" name="Google Shape;131;p17"/>
          <p:cNvPicPr preferRelativeResize="0"/>
          <p:nvPr/>
        </p:nvPicPr>
        <p:blipFill>
          <a:blip r:embed="rId5">
            <a:alphaModFix/>
          </a:blip>
          <a:stretch>
            <a:fillRect/>
          </a:stretch>
        </p:blipFill>
        <p:spPr>
          <a:xfrm>
            <a:off x="154450" y="111800"/>
            <a:ext cx="846400" cy="72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nvSpPr>
        <p:spPr>
          <a:xfrm>
            <a:off x="329525" y="849075"/>
            <a:ext cx="8424900" cy="4255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Implementación en un solo módulo con cero dependencias.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Gran foco en la seguridad.</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Proxies para conexiones SMTP.</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Compatibilidad con Windows: se instala con NPM como cualquier módulo.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Compatibilidad con contenido HTML y la alternativa de texto sin formato.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Posibilidad de agregar archivos adjuntos a los mensajes.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Entrega segura de correo electrónico utilizando TLS / STARTTLS.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Diferentes métodos de transporte además del soporte SMTP incorporado.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Autenticación Sane OAuth2.</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137" name="Google Shape;137;p18"/>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Algunas características</a:t>
            </a:r>
            <a:endParaRPr i="1" sz="3600">
              <a:latin typeface="Anton"/>
              <a:ea typeface="Anton"/>
              <a:cs typeface="Anton"/>
              <a:sym typeface="Anton"/>
            </a:endParaRPr>
          </a:p>
        </p:txBody>
      </p:sp>
      <p:pic>
        <p:nvPicPr>
          <p:cNvPr id="138" name="Google Shape;138;p1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9" name="Google Shape;139;p18"/>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40" name="Google Shape;140;p18"/>
          <p:cNvPicPr preferRelativeResize="0"/>
          <p:nvPr/>
        </p:nvPicPr>
        <p:blipFill>
          <a:blip r:embed="rId5">
            <a:alphaModFix/>
          </a:blip>
          <a:stretch>
            <a:fillRect/>
          </a:stretch>
        </p:blipFill>
        <p:spPr>
          <a:xfrm>
            <a:off x="169075" y="225986"/>
            <a:ext cx="918301" cy="45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44" name="Shape 144"/>
        <p:cNvGrpSpPr/>
        <p:nvPr/>
      </p:nvGrpSpPr>
      <p:grpSpPr>
        <a:xfrm>
          <a:off x="0" y="0"/>
          <a:ext cx="0" cy="0"/>
          <a:chOff x="0" y="0"/>
          <a:chExt cx="0" cy="0"/>
        </a:xfrm>
      </p:grpSpPr>
      <p:sp>
        <p:nvSpPr>
          <p:cNvPr id="145" name="Google Shape;145;p19"/>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ENVIAR MAILS CON SERVIDOR ETHEREAL</a:t>
            </a:r>
            <a:endParaRPr i="1" sz="3600">
              <a:latin typeface="Anton"/>
              <a:ea typeface="Anton"/>
              <a:cs typeface="Anton"/>
              <a:sym typeface="Anton"/>
            </a:endParaRPr>
          </a:p>
        </p:txBody>
      </p:sp>
      <p:pic>
        <p:nvPicPr>
          <p:cNvPr id="146" name="Google Shape;146;p1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0"/>
          <p:cNvPicPr preferRelativeResize="0"/>
          <p:nvPr/>
        </p:nvPicPr>
        <p:blipFill rotWithShape="1">
          <a:blip r:embed="rId3">
            <a:alphaModFix/>
          </a:blip>
          <a:srcRect b="0" l="0" r="1078" t="8675"/>
          <a:stretch/>
        </p:blipFill>
        <p:spPr>
          <a:xfrm>
            <a:off x="194350" y="2320000"/>
            <a:ext cx="4701124" cy="2332701"/>
          </a:xfrm>
          <a:prstGeom prst="rect">
            <a:avLst/>
          </a:prstGeom>
          <a:noFill/>
          <a:ln cap="flat" cmpd="sng" w="19050">
            <a:solidFill>
              <a:schemeClr val="dk2"/>
            </a:solidFill>
            <a:prstDash val="solid"/>
            <a:round/>
            <a:headEnd len="sm" w="sm" type="none"/>
            <a:tailEnd len="sm" w="sm" type="none"/>
          </a:ln>
        </p:spPr>
      </p:pic>
      <p:grpSp>
        <p:nvGrpSpPr>
          <p:cNvPr id="152" name="Google Shape;152;p20"/>
          <p:cNvGrpSpPr/>
          <p:nvPr/>
        </p:nvGrpSpPr>
        <p:grpSpPr>
          <a:xfrm>
            <a:off x="4269417" y="2700488"/>
            <a:ext cx="4678697" cy="2332710"/>
            <a:chOff x="3067475" y="2727100"/>
            <a:chExt cx="4282952" cy="2135399"/>
          </a:xfrm>
        </p:grpSpPr>
        <p:pic>
          <p:nvPicPr>
            <p:cNvPr id="153" name="Google Shape;153;p20"/>
            <p:cNvPicPr preferRelativeResize="0"/>
            <p:nvPr/>
          </p:nvPicPr>
          <p:blipFill rotWithShape="1">
            <a:blip r:embed="rId4">
              <a:alphaModFix/>
            </a:blip>
            <a:srcRect b="0" l="0" r="1136" t="8298"/>
            <a:stretch/>
          </p:blipFill>
          <p:spPr>
            <a:xfrm>
              <a:off x="3067475" y="2727100"/>
              <a:ext cx="4282952" cy="2135399"/>
            </a:xfrm>
            <a:prstGeom prst="rect">
              <a:avLst/>
            </a:prstGeom>
            <a:noFill/>
            <a:ln cap="flat" cmpd="sng" w="19050">
              <a:solidFill>
                <a:schemeClr val="dk2"/>
              </a:solidFill>
              <a:prstDash val="solid"/>
              <a:round/>
              <a:headEnd len="sm" w="sm" type="none"/>
              <a:tailEnd len="sm" w="sm" type="none"/>
            </a:ln>
          </p:spPr>
        </p:pic>
        <p:sp>
          <p:nvSpPr>
            <p:cNvPr id="154" name="Google Shape;154;p20"/>
            <p:cNvSpPr/>
            <p:nvPr/>
          </p:nvSpPr>
          <p:spPr>
            <a:xfrm rot="-10301636">
              <a:off x="5745277" y="4340039"/>
              <a:ext cx="317733" cy="100976"/>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0"/>
          <p:cNvSpPr txBox="1"/>
          <p:nvPr/>
        </p:nvSpPr>
        <p:spPr>
          <a:xfrm>
            <a:off x="329525" y="620475"/>
            <a:ext cx="8292000" cy="969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a:buAutoNum type="arabicPeriod"/>
            </a:pPr>
            <a:r>
              <a:rPr lang="en-GB" sz="1600">
                <a:solidFill>
                  <a:schemeClr val="dk1"/>
                </a:solidFill>
                <a:highlight>
                  <a:schemeClr val="lt1"/>
                </a:highlight>
                <a:latin typeface="Helvetica Neue Light"/>
                <a:ea typeface="Helvetica Neue Light"/>
                <a:cs typeface="Helvetica Neue Light"/>
                <a:sym typeface="Helvetica Neue Light"/>
              </a:rPr>
              <a:t>Ingresamos a la página de la documentación de Nodemailer desde </a:t>
            </a:r>
            <a:r>
              <a:rPr lang="en-GB" sz="1600" u="sng">
                <a:solidFill>
                  <a:schemeClr val="hlink"/>
                </a:solidFill>
                <a:highlight>
                  <a:schemeClr val="lt1"/>
                </a:highlight>
                <a:latin typeface="Helvetica Neue Light"/>
                <a:ea typeface="Helvetica Neue Light"/>
                <a:cs typeface="Helvetica Neue Light"/>
                <a:sym typeface="Helvetica Neue Light"/>
                <a:hlinkClick r:id="rId5"/>
              </a:rPr>
              <a:t>https://nodemailer.com</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1000"/>
              </a:spcAft>
              <a:buClr>
                <a:srgbClr val="3CEFAB"/>
              </a:buClr>
              <a:buSzPts val="1600"/>
              <a:buFont typeface="Helvetica Neue"/>
              <a:buAutoNum type="arabicPeriod"/>
            </a:pPr>
            <a:r>
              <a:rPr lang="en-GB" sz="1600">
                <a:solidFill>
                  <a:schemeClr val="dk1"/>
                </a:solidFill>
                <a:highlight>
                  <a:schemeClr val="lt1"/>
                </a:highlight>
                <a:latin typeface="Helvetica Neue Light"/>
                <a:ea typeface="Helvetica Neue Light"/>
                <a:cs typeface="Helvetica Neue Light"/>
                <a:sym typeface="Helvetica Neue Light"/>
              </a:rPr>
              <a:t>Nos dirigimos a </a:t>
            </a:r>
            <a:r>
              <a:rPr lang="en-GB" sz="1600" u="sng">
                <a:solidFill>
                  <a:schemeClr val="hlink"/>
                </a:solidFill>
                <a:highlight>
                  <a:schemeClr val="lt1"/>
                </a:highlight>
                <a:latin typeface="Helvetica Neue Light"/>
                <a:ea typeface="Helvetica Neue Light"/>
                <a:cs typeface="Helvetica Neue Light"/>
                <a:sym typeface="Helvetica Neue Light"/>
                <a:hlinkClick r:id="rId6"/>
              </a:rPr>
              <a:t>Ethereal.email</a:t>
            </a:r>
            <a:r>
              <a:rPr lang="en-GB" sz="1600">
                <a:solidFill>
                  <a:schemeClr val="dk1"/>
                </a:solidFill>
                <a:highlight>
                  <a:schemeClr val="lt1"/>
                </a:highlight>
                <a:latin typeface="Helvetica Neue Light"/>
                <a:ea typeface="Helvetica Neue Light"/>
                <a:cs typeface="Helvetica Neue Light"/>
                <a:sym typeface="Helvetica Neue Light"/>
              </a:rPr>
              <a:t> (servidor SMPT sin autenticación), donde crearemos una cuenta de mail de testing para luego probar el módulo Nodemailer en nuestro proyecto.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56" name="Google Shape;156;p20"/>
          <p:cNvSpPr txBox="1"/>
          <p:nvPr/>
        </p:nvSpPr>
        <p:spPr>
          <a:xfrm>
            <a:off x="1104300" y="9480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Comenzando con Nodemailer</a:t>
            </a:r>
            <a:endParaRPr i="1" sz="3600">
              <a:latin typeface="Anton"/>
              <a:ea typeface="Anton"/>
              <a:cs typeface="Anton"/>
              <a:sym typeface="Anton"/>
            </a:endParaRPr>
          </a:p>
        </p:txBody>
      </p:sp>
      <p:pic>
        <p:nvPicPr>
          <p:cNvPr id="157" name="Google Shape;157;p20"/>
          <p:cNvPicPr preferRelativeResize="0"/>
          <p:nvPr/>
        </p:nvPicPr>
        <p:blipFill>
          <a:blip r:embed="rId7">
            <a:alphaModFix/>
          </a:blip>
          <a:stretch>
            <a:fillRect/>
          </a:stretch>
        </p:blipFill>
        <p:spPr>
          <a:xfrm>
            <a:off x="7567925" y="4659625"/>
            <a:ext cx="1186526" cy="330675"/>
          </a:xfrm>
          <a:prstGeom prst="rect">
            <a:avLst/>
          </a:prstGeom>
          <a:noFill/>
          <a:ln>
            <a:noFill/>
          </a:ln>
        </p:spPr>
      </p:pic>
      <p:sp>
        <p:nvSpPr>
          <p:cNvPr id="158" name="Google Shape;158;p20"/>
          <p:cNvSpPr/>
          <p:nvPr/>
        </p:nvSpPr>
        <p:spPr>
          <a:xfrm>
            <a:off x="2645709" y="4703499"/>
            <a:ext cx="253500" cy="253500"/>
          </a:xfrm>
          <a:prstGeom prst="down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0"/>
          <p:cNvPicPr preferRelativeResize="0"/>
          <p:nvPr/>
        </p:nvPicPr>
        <p:blipFill>
          <a:blip r:embed="rId8">
            <a:alphaModFix/>
          </a:blip>
          <a:stretch>
            <a:fillRect/>
          </a:stretch>
        </p:blipFill>
        <p:spPr>
          <a:xfrm>
            <a:off x="169075" y="225986"/>
            <a:ext cx="918301" cy="459150"/>
          </a:xfrm>
          <a:prstGeom prst="rect">
            <a:avLst/>
          </a:prstGeom>
          <a:noFill/>
          <a:ln>
            <a:noFill/>
          </a:ln>
        </p:spPr>
      </p:pic>
      <p:pic>
        <p:nvPicPr>
          <p:cNvPr id="160" name="Google Shape;160;p20"/>
          <p:cNvPicPr preferRelativeResize="0"/>
          <p:nvPr/>
        </p:nvPicPr>
        <p:blipFill rotWithShape="1">
          <a:blip r:embed="rId9">
            <a:alphaModFix/>
          </a:blip>
          <a:srcRect b="0" l="0" r="0" t="0"/>
          <a:stretch/>
        </p:blipFill>
        <p:spPr>
          <a:xfrm>
            <a:off x="7532150" y="26371"/>
            <a:ext cx="1634174" cy="639850"/>
          </a:xfrm>
          <a:prstGeom prst="rect">
            <a:avLst/>
          </a:prstGeom>
          <a:noFill/>
          <a:ln>
            <a:noFill/>
          </a:ln>
        </p:spPr>
      </p:pic>
      <p:sp>
        <p:nvSpPr>
          <p:cNvPr id="161" name="Google Shape;161;p20"/>
          <p:cNvSpPr txBox="1"/>
          <p:nvPr/>
        </p:nvSpPr>
        <p:spPr>
          <a:xfrm>
            <a:off x="-437900" y="4721788"/>
            <a:ext cx="30000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300"/>
              </a:spcBef>
              <a:spcAft>
                <a:spcPts val="1000"/>
              </a:spcAft>
              <a:buNone/>
            </a:pPr>
            <a:r>
              <a:rPr i="1" lang="en-GB" sz="1200">
                <a:solidFill>
                  <a:schemeClr val="dk1"/>
                </a:solidFill>
                <a:highlight>
                  <a:schemeClr val="lt1"/>
                </a:highlight>
                <a:latin typeface="Helvetica Neue Light"/>
                <a:ea typeface="Helvetica Neue Light"/>
                <a:cs typeface="Helvetica Neue Light"/>
                <a:sym typeface="Helvetica Neue Light"/>
              </a:rPr>
              <a:t>Bajemos en la página</a:t>
            </a:r>
            <a:endParaRPr i="1"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grpSp>
        <p:nvGrpSpPr>
          <p:cNvPr id="166" name="Google Shape;166;p21"/>
          <p:cNvGrpSpPr/>
          <p:nvPr/>
        </p:nvGrpSpPr>
        <p:grpSpPr>
          <a:xfrm>
            <a:off x="126510" y="2627750"/>
            <a:ext cx="4332852" cy="2180700"/>
            <a:chOff x="152400" y="2399150"/>
            <a:chExt cx="4332852" cy="2180700"/>
          </a:xfrm>
        </p:grpSpPr>
        <p:pic>
          <p:nvPicPr>
            <p:cNvPr id="167" name="Google Shape;167;p21"/>
            <p:cNvPicPr preferRelativeResize="0"/>
            <p:nvPr/>
          </p:nvPicPr>
          <p:blipFill rotWithShape="1">
            <a:blip r:embed="rId3">
              <a:alphaModFix/>
            </a:blip>
            <a:srcRect b="0" l="0" r="1739" t="7986"/>
            <a:stretch/>
          </p:blipFill>
          <p:spPr>
            <a:xfrm>
              <a:off x="152400" y="2399150"/>
              <a:ext cx="4332852" cy="2180700"/>
            </a:xfrm>
            <a:prstGeom prst="rect">
              <a:avLst/>
            </a:prstGeom>
            <a:noFill/>
            <a:ln cap="flat" cmpd="sng" w="19050">
              <a:solidFill>
                <a:schemeClr val="dk2"/>
              </a:solidFill>
              <a:prstDash val="solid"/>
              <a:round/>
              <a:headEnd len="sm" w="sm" type="none"/>
              <a:tailEnd len="sm" w="sm" type="none"/>
            </a:ln>
          </p:spPr>
        </p:pic>
        <p:sp>
          <p:nvSpPr>
            <p:cNvPr id="168" name="Google Shape;168;p21"/>
            <p:cNvSpPr/>
            <p:nvPr/>
          </p:nvSpPr>
          <p:spPr>
            <a:xfrm>
              <a:off x="1662502" y="2808579"/>
              <a:ext cx="624600" cy="183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 name="Google Shape;169;p21"/>
          <p:cNvPicPr preferRelativeResize="0"/>
          <p:nvPr/>
        </p:nvPicPr>
        <p:blipFill rotWithShape="1">
          <a:blip r:embed="rId4">
            <a:alphaModFix/>
          </a:blip>
          <a:srcRect b="0" l="0" r="1613" t="10152"/>
          <a:stretch/>
        </p:blipFill>
        <p:spPr>
          <a:xfrm>
            <a:off x="4534075" y="2625175"/>
            <a:ext cx="4499704" cy="2180701"/>
          </a:xfrm>
          <a:prstGeom prst="rect">
            <a:avLst/>
          </a:prstGeom>
          <a:noFill/>
          <a:ln cap="flat" cmpd="sng" w="19050">
            <a:solidFill>
              <a:schemeClr val="dk2"/>
            </a:solidFill>
            <a:prstDash val="solid"/>
            <a:round/>
            <a:headEnd len="sm" w="sm" type="none"/>
            <a:tailEnd len="sm" w="sm" type="none"/>
          </a:ln>
        </p:spPr>
      </p:pic>
      <p:sp>
        <p:nvSpPr>
          <p:cNvPr id="170" name="Google Shape;170;p21"/>
          <p:cNvSpPr/>
          <p:nvPr/>
        </p:nvSpPr>
        <p:spPr>
          <a:xfrm>
            <a:off x="4334600" y="3571400"/>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txBox="1"/>
          <p:nvPr/>
        </p:nvSpPr>
        <p:spPr>
          <a:xfrm>
            <a:off x="329525" y="925275"/>
            <a:ext cx="8766600" cy="969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a:buAutoNum type="arabicPeriod" startAt="3"/>
            </a:pPr>
            <a:r>
              <a:rPr lang="en-GB" sz="1700">
                <a:solidFill>
                  <a:schemeClr val="dk1"/>
                </a:solidFill>
                <a:highlight>
                  <a:schemeClr val="lt1"/>
                </a:highlight>
                <a:latin typeface="Helvetica Neue Light"/>
                <a:ea typeface="Helvetica Neue Light"/>
                <a:cs typeface="Helvetica Neue Light"/>
                <a:sym typeface="Helvetica Neue Light"/>
              </a:rPr>
              <a:t>Una vez allí, clickeamos en el botón “Create a Ethereal Account” para crear una cuenta..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a:buAutoNum type="arabicPeriod" startAt="3"/>
            </a:pPr>
            <a:r>
              <a:rPr lang="en-GB" sz="1700">
                <a:solidFill>
                  <a:schemeClr val="dk1"/>
                </a:solidFill>
                <a:highlight>
                  <a:schemeClr val="lt1"/>
                </a:highlight>
                <a:latin typeface="Helvetica Neue Light"/>
                <a:ea typeface="Helvetica Neue Light"/>
                <a:cs typeface="Helvetica Neue Light"/>
                <a:sym typeface="Helvetica Neue Light"/>
              </a:rPr>
              <a:t>Se genera la cuenta con la que podremos abrirlo desde el botón “Open mailbox”.</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172" name="Google Shape;172;p21"/>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173" name="Google Shape;173;p21"/>
          <p:cNvPicPr preferRelativeResize="0"/>
          <p:nvPr/>
        </p:nvPicPr>
        <p:blipFill>
          <a:blip r:embed="rId6">
            <a:alphaModFix/>
          </a:blip>
          <a:stretch>
            <a:fillRect/>
          </a:stretch>
        </p:blipFill>
        <p:spPr>
          <a:xfrm>
            <a:off x="169075" y="225986"/>
            <a:ext cx="918301" cy="459150"/>
          </a:xfrm>
          <a:prstGeom prst="rect">
            <a:avLst/>
          </a:prstGeom>
          <a:noFill/>
          <a:ln>
            <a:noFill/>
          </a:ln>
        </p:spPr>
      </p:pic>
      <p:sp>
        <p:nvSpPr>
          <p:cNvPr id="174" name="Google Shape;174;p21"/>
          <p:cNvSpPr txBox="1"/>
          <p:nvPr/>
        </p:nvSpPr>
        <p:spPr>
          <a:xfrm>
            <a:off x="1104300" y="9480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Comenzando con Nodemailer</a:t>
            </a:r>
            <a:endParaRPr i="1" sz="3600">
              <a:latin typeface="Anton"/>
              <a:ea typeface="Anton"/>
              <a:cs typeface="Anton"/>
              <a:sym typeface="Anton"/>
            </a:endParaRPr>
          </a:p>
        </p:txBody>
      </p:sp>
      <p:pic>
        <p:nvPicPr>
          <p:cNvPr id="175" name="Google Shape;175;p21"/>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